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2" autoAdjust="0"/>
    <p:restoredTop sz="94660"/>
  </p:normalViewPr>
  <p:slideViewPr>
    <p:cSldViewPr>
      <p:cViewPr varScale="1">
        <p:scale>
          <a:sx n="83" d="100"/>
          <a:sy n="83" d="100"/>
        </p:scale>
        <p:origin x="-14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E3195-BA1E-49B5-B8F3-9F8FD40BD254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AA5A0-0F31-4D64-BA34-E99310BD7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AA5A0-0F31-4D64-BA34-E99310BD728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8A02B5-A500-4404-ADD8-2EA809AB6FF6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ABC295-1D30-4FFE-899F-82EE48293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geeksforgeeks.org/multiplexers-in-digital-logic/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1857364"/>
            <a:ext cx="5105400" cy="1895468"/>
          </a:xfrm>
        </p:spPr>
        <p:txBody>
          <a:bodyPr/>
          <a:lstStyle/>
          <a:p>
            <a:pPr algn="ctr"/>
            <a:r>
              <a:rPr lang="en-US" dirty="0" smtClean="0"/>
              <a:t>DIGITAL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4714884"/>
            <a:ext cx="5114778" cy="1101248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/>
              <a:t>N.JAFRIN</a:t>
            </a:r>
          </a:p>
          <a:p>
            <a:pPr algn="l"/>
            <a:r>
              <a:rPr lang="en-US" sz="1400" dirty="0" smtClean="0"/>
              <a:t>ASSISTANT PROFESSOR</a:t>
            </a:r>
          </a:p>
          <a:p>
            <a:pPr algn="l"/>
            <a:r>
              <a:rPr lang="en-US" sz="1400" dirty="0" smtClean="0"/>
              <a:t>DEPARTMENT OF COMPUTER SCIENCE &amp; IT</a:t>
            </a:r>
          </a:p>
          <a:p>
            <a:pPr algn="l"/>
            <a:r>
              <a:rPr lang="en-US" sz="1400" dirty="0" smtClean="0"/>
              <a:t>JAMAL MOHAMED COLLEGE(AUTONOMOUS)</a:t>
            </a:r>
          </a:p>
          <a:p>
            <a:pPr algn="l"/>
            <a:r>
              <a:rPr lang="en-US" sz="1400" dirty="0" smtClean="0"/>
              <a:t>TRICHY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3643314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Octal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643050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Gabriola" pitchFamily="82" charset="0"/>
              </a:rPr>
              <a:t>Example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Octal Number − 12570</a:t>
            </a:r>
            <a:r>
              <a:rPr lang="en-US" sz="2400" baseline="-25000" dirty="0" smtClean="0">
                <a:latin typeface="Gabriola" pitchFamily="82" charset="0"/>
              </a:rPr>
              <a:t>8</a:t>
            </a:r>
            <a:r>
              <a:rPr lang="en-US" sz="2400" dirty="0" smtClean="0">
                <a:latin typeface="Gabriola" pitchFamily="82" charset="0"/>
              </a:rPr>
              <a:t>  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Calculating Decimal Equivalent −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Step Octal Number Decimal Number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Step 1: 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12570</a:t>
            </a:r>
            <a:r>
              <a:rPr lang="en-US" sz="2400" baseline="-25000" dirty="0" smtClean="0">
                <a:latin typeface="Gabriola" pitchFamily="82" charset="0"/>
              </a:rPr>
              <a:t>8 </a:t>
            </a:r>
            <a:r>
              <a:rPr lang="en-US" sz="2400" dirty="0" smtClean="0">
                <a:latin typeface="Gabriola" pitchFamily="82" charset="0"/>
              </a:rPr>
              <a:t> = ((1 × 8</a:t>
            </a:r>
            <a:r>
              <a:rPr lang="en-US" sz="2400" baseline="30000" dirty="0" smtClean="0">
                <a:latin typeface="Gabriola" pitchFamily="82" charset="0"/>
              </a:rPr>
              <a:t>4</a:t>
            </a:r>
            <a:r>
              <a:rPr lang="en-US" sz="2400" dirty="0" smtClean="0">
                <a:latin typeface="Gabriola" pitchFamily="82" charset="0"/>
              </a:rPr>
              <a:t>) + (2 × 8</a:t>
            </a:r>
            <a:r>
              <a:rPr lang="en-US" sz="2400" baseline="30000" dirty="0" smtClean="0">
                <a:latin typeface="Gabriola" pitchFamily="82" charset="0"/>
              </a:rPr>
              <a:t>3</a:t>
            </a:r>
            <a:r>
              <a:rPr lang="en-US" sz="2400" dirty="0" smtClean="0">
                <a:latin typeface="Gabriola" pitchFamily="82" charset="0"/>
              </a:rPr>
              <a:t>) + (5 × 8</a:t>
            </a:r>
            <a:r>
              <a:rPr lang="en-US" sz="2400" baseline="30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) + (7 × 8</a:t>
            </a:r>
            <a:r>
              <a:rPr lang="en-US" sz="2400" baseline="30000" dirty="0" smtClean="0">
                <a:latin typeface="Gabriola" pitchFamily="82" charset="0"/>
              </a:rPr>
              <a:t>1</a:t>
            </a:r>
            <a:r>
              <a:rPr lang="en-US" sz="2400" dirty="0" smtClean="0">
                <a:latin typeface="Gabriola" pitchFamily="82" charset="0"/>
              </a:rPr>
              <a:t>) + 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(0 × 8</a:t>
            </a:r>
            <a:r>
              <a:rPr lang="en-US" sz="2400" baseline="30000" dirty="0" smtClean="0">
                <a:latin typeface="Gabriola" pitchFamily="82" charset="0"/>
              </a:rPr>
              <a:t>0</a:t>
            </a:r>
            <a:r>
              <a:rPr lang="en-US" sz="2400" dirty="0" smtClean="0">
                <a:latin typeface="Gabriola" pitchFamily="82" charset="0"/>
              </a:rPr>
              <a:t>))</a:t>
            </a:r>
            <a:r>
              <a:rPr lang="en-US" sz="2400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Step 2: 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12570</a:t>
            </a:r>
            <a:r>
              <a:rPr lang="en-US" sz="2400" baseline="-25000" dirty="0" smtClean="0">
                <a:latin typeface="Gabriola" pitchFamily="82" charset="0"/>
              </a:rPr>
              <a:t>8</a:t>
            </a:r>
            <a:r>
              <a:rPr lang="en-US" sz="2400" dirty="0" smtClean="0">
                <a:latin typeface="Gabriola" pitchFamily="82" charset="0"/>
              </a:rPr>
              <a:t> = (4096 + 1024 + 320 + 56 + 0)</a:t>
            </a:r>
            <a:r>
              <a:rPr lang="en-US" sz="2400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dirty="0" smtClean="0">
                <a:latin typeface="Gabriola" pitchFamily="82" charset="0"/>
              </a:rPr>
              <a:t>Step 3: 12570</a:t>
            </a:r>
            <a:r>
              <a:rPr lang="en-US" sz="2400" baseline="-25000" dirty="0" smtClean="0">
                <a:latin typeface="Gabriola" pitchFamily="82" charset="0"/>
              </a:rPr>
              <a:t>8</a:t>
            </a:r>
            <a:r>
              <a:rPr lang="en-US" sz="2400" dirty="0" smtClean="0">
                <a:latin typeface="Gabriola" pitchFamily="82" charset="0"/>
              </a:rPr>
              <a:t> = 5496</a:t>
            </a:r>
            <a:r>
              <a:rPr lang="en-US" sz="2400" baseline="-25000" dirty="0" smtClean="0">
                <a:latin typeface="Gabriola" pitchFamily="82" charset="0"/>
              </a:rPr>
              <a:t>10</a:t>
            </a: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286256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Hexadecimal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1857364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Characteristics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Uses 10 digits and 6 letters, 	0,1,2,3,4,5,6,7,8,9,A,B,C,D,E,F.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Letters represents numbers starting from 10. 	A = 10, B = 11, C = 12, D = 13, E = 14, F = 15.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Also called base 16 number system.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Each position in a hexadecimal number 	represents a 0 power of the base (16). 	Example:  16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  <a:r>
              <a:rPr lang="en-US" sz="2400" b="1" dirty="0" smtClean="0">
                <a:latin typeface="Gabriola" pitchFamily="82" charset="0"/>
              </a:rPr>
              <a:t>.</a:t>
            </a: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286256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Hexadecimal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Hexadecimal Number: 19FDE</a:t>
            </a:r>
            <a:r>
              <a:rPr lang="en-US" sz="2400" b="1" baseline="-25000" dirty="0" smtClean="0">
                <a:latin typeface="Gabriola" pitchFamily="82" charset="0"/>
              </a:rPr>
              <a:t>16</a:t>
            </a:r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400" b="1" dirty="0" smtClean="0">
                <a:latin typeface="Gabriola" pitchFamily="82" charset="0"/>
              </a:rPr>
              <a:t>Calculating Decimal Equivalent −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Hexadecimal Number Decimal Number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1: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19FDE</a:t>
            </a:r>
            <a:r>
              <a:rPr lang="en-US" sz="2400" b="1" baseline="-25000" dirty="0" smtClean="0">
                <a:latin typeface="Gabriola" pitchFamily="82" charset="0"/>
              </a:rPr>
              <a:t>16  </a:t>
            </a:r>
            <a:r>
              <a:rPr lang="en-US" sz="2400" b="1" dirty="0" smtClean="0">
                <a:latin typeface="Gabriola" pitchFamily="82" charset="0"/>
              </a:rPr>
              <a:t> = ((1 × 16</a:t>
            </a:r>
            <a:r>
              <a:rPr lang="en-US" sz="2400" b="1" baseline="30000" dirty="0" smtClean="0">
                <a:latin typeface="Gabriola" pitchFamily="82" charset="0"/>
              </a:rPr>
              <a:t>4</a:t>
            </a:r>
            <a:r>
              <a:rPr lang="en-US" sz="2400" b="1" dirty="0" smtClean="0">
                <a:latin typeface="Gabriola" pitchFamily="82" charset="0"/>
              </a:rPr>
              <a:t>) + (9 × 16</a:t>
            </a:r>
            <a:r>
              <a:rPr lang="en-US" sz="2400" b="1" baseline="30000" dirty="0" smtClean="0">
                <a:latin typeface="Gabriola" pitchFamily="82" charset="0"/>
              </a:rPr>
              <a:t>3</a:t>
            </a:r>
            <a:r>
              <a:rPr lang="en-US" sz="2400" b="1" dirty="0" smtClean="0">
                <a:latin typeface="Gabriola" pitchFamily="82" charset="0"/>
              </a:rPr>
              <a:t>) + (F × 16</a:t>
            </a:r>
            <a:r>
              <a:rPr lang="en-US" sz="2400" b="1" baseline="30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) + (D × 16</a:t>
            </a:r>
            <a:r>
              <a:rPr lang="en-US" sz="2400" b="1" baseline="30000" dirty="0" smtClean="0">
                <a:latin typeface="Gabriola" pitchFamily="82" charset="0"/>
              </a:rPr>
              <a:t>1</a:t>
            </a:r>
            <a:r>
              <a:rPr lang="en-US" sz="2400" b="1" dirty="0" smtClean="0">
                <a:latin typeface="Gabriola" pitchFamily="82" charset="0"/>
              </a:rPr>
              <a:t>) +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(E × 16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  <a:r>
              <a:rPr lang="en-US" sz="2400" b="1" dirty="0" smtClean="0">
                <a:latin typeface="Gabriola" pitchFamily="82" charset="0"/>
              </a:rPr>
              <a:t>))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2: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19FDE</a:t>
            </a:r>
            <a:r>
              <a:rPr lang="en-US" sz="2400" b="1" baseline="-25000" dirty="0" smtClean="0">
                <a:latin typeface="Gabriola" pitchFamily="82" charset="0"/>
              </a:rPr>
              <a:t>16</a:t>
            </a:r>
            <a:r>
              <a:rPr lang="en-US" sz="2400" b="1" dirty="0" smtClean="0">
                <a:latin typeface="Gabriola" pitchFamily="82" charset="0"/>
              </a:rPr>
              <a:t>  = ((1 × 16</a:t>
            </a:r>
            <a:r>
              <a:rPr lang="en-US" sz="2400" b="1" baseline="30000" dirty="0" smtClean="0">
                <a:latin typeface="Gabriola" pitchFamily="82" charset="0"/>
              </a:rPr>
              <a:t>4</a:t>
            </a:r>
            <a:r>
              <a:rPr lang="en-US" sz="2400" b="1" dirty="0" smtClean="0">
                <a:latin typeface="Gabriola" pitchFamily="82" charset="0"/>
              </a:rPr>
              <a:t>) + (9 × 16</a:t>
            </a:r>
            <a:r>
              <a:rPr lang="en-US" sz="2400" b="1" baseline="30000" dirty="0" smtClean="0">
                <a:latin typeface="Gabriola" pitchFamily="82" charset="0"/>
              </a:rPr>
              <a:t>3</a:t>
            </a:r>
            <a:r>
              <a:rPr lang="en-US" sz="2400" b="1" dirty="0" smtClean="0">
                <a:latin typeface="Gabriola" pitchFamily="82" charset="0"/>
              </a:rPr>
              <a:t>) + (15 × 16</a:t>
            </a:r>
            <a:r>
              <a:rPr lang="en-US" sz="2400" b="1" baseline="30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) + (13 × 16</a:t>
            </a:r>
            <a:r>
              <a:rPr lang="en-US" sz="2400" b="1" baseline="30000" dirty="0" smtClean="0">
                <a:latin typeface="Gabriola" pitchFamily="82" charset="0"/>
              </a:rPr>
              <a:t>1</a:t>
            </a:r>
            <a:r>
              <a:rPr lang="en-US" sz="2400" b="1" dirty="0" smtClean="0">
                <a:latin typeface="Gabriola" pitchFamily="82" charset="0"/>
              </a:rPr>
              <a:t>) +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 (14 × 16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  <a:r>
              <a:rPr lang="en-US" sz="2400" b="1" dirty="0" smtClean="0">
                <a:latin typeface="Gabriola" pitchFamily="82" charset="0"/>
              </a:rPr>
              <a:t>))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3: 19FDE</a:t>
            </a:r>
            <a:r>
              <a:rPr lang="en-US" sz="2400" b="1" baseline="-25000" dirty="0" smtClean="0">
                <a:latin typeface="Gabriola" pitchFamily="82" charset="0"/>
              </a:rPr>
              <a:t>16  </a:t>
            </a:r>
            <a:r>
              <a:rPr lang="en-US" sz="2400" b="1" dirty="0" smtClean="0">
                <a:latin typeface="Gabriola" pitchFamily="82" charset="0"/>
              </a:rPr>
              <a:t> = (65536 + 36864 + 3840 + 208 + 14)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4 : 19FDE</a:t>
            </a:r>
            <a:r>
              <a:rPr lang="en-US" sz="2400" b="1" baseline="-25000" dirty="0" smtClean="0">
                <a:latin typeface="Gabriola" pitchFamily="82" charset="0"/>
              </a:rPr>
              <a:t>16  </a:t>
            </a:r>
            <a:r>
              <a:rPr lang="en-US" sz="2400" b="1" dirty="0" smtClean="0">
                <a:latin typeface="Gabriola" pitchFamily="82" charset="0"/>
              </a:rPr>
              <a:t>  = 106462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  <a:r>
              <a:rPr lang="en-US" sz="2400" b="1" dirty="0" smtClean="0">
                <a:latin typeface="Gabriola" pitchFamily="82" charset="0"/>
              </a:rPr>
              <a:t/>
            </a:r>
            <a:br>
              <a:rPr lang="en-US" sz="2400" b="1" dirty="0" smtClean="0">
                <a:latin typeface="Gabriola" pitchFamily="82" charset="0"/>
              </a:rPr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5000636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Number Base Conversion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In our previous section, we learned different types of number systems such as binary, decimal, octal, and hexadecimal. In this part we will learn how we can change a number from one number system to another number system.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four types of number systems so each one can be converted into the remaining three systems. There are the following conversions possible in Number System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500" b="1" dirty="0" smtClean="0">
                <a:solidFill>
                  <a:schemeClr val="tx1"/>
                </a:solidFill>
                <a:latin typeface="Gabriola" pitchFamily="82" charset="0"/>
              </a:rPr>
              <a:t>Binary to other Number Systems.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500" b="1" dirty="0" smtClean="0">
                <a:solidFill>
                  <a:schemeClr val="tx1"/>
                </a:solidFill>
                <a:latin typeface="Gabriola" pitchFamily="82" charset="0"/>
              </a:rPr>
              <a:t>Decimal to other Number Systems.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500" b="1" dirty="0" smtClean="0">
                <a:solidFill>
                  <a:schemeClr val="tx1"/>
                </a:solidFill>
                <a:latin typeface="Gabriola" pitchFamily="82" charset="0"/>
              </a:rPr>
              <a:t>Octal to other Number Systems.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2500" b="1" dirty="0" smtClean="0">
                <a:solidFill>
                  <a:schemeClr val="tx1"/>
                </a:solidFill>
                <a:latin typeface="Gabriola" pitchFamily="82" charset="0"/>
              </a:rPr>
              <a:t>Hexadecimal to other Number Systems.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5000636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Number Base Conversion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  <p:pic>
        <p:nvPicPr>
          <p:cNvPr id="4" name="Picture 3" descr="Number Base Convers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428868"/>
            <a:ext cx="55721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5000636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Number Base Conversion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  <p:pic>
        <p:nvPicPr>
          <p:cNvPr id="5" name="Picture 4" descr="https://media.geeksforgeeks.org/wp-content/uploads/3-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4190" y="1866900"/>
            <a:ext cx="5956966" cy="399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5643578"/>
            <a:ext cx="5105400" cy="1071570"/>
          </a:xfrm>
        </p:spPr>
        <p:txBody>
          <a:bodyPr/>
          <a:lstStyle/>
          <a:p>
            <a:pPr algn="ctr"/>
            <a:r>
              <a:rPr lang="en-US" sz="2800" b="0" dirty="0" smtClean="0"/>
              <a:t>Decimal Number to other Bases Conversion</a:t>
            </a:r>
            <a:br>
              <a:rPr lang="en-US" sz="28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pPr algn="l" fontAlgn="base"/>
            <a:r>
              <a:rPr lang="en-US" sz="2400" b="1" dirty="0" smtClean="0">
                <a:latin typeface="Gabriola" pitchFamily="82" charset="0"/>
              </a:rPr>
              <a:t>1. Decimal to Binary :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The following two types of operations take place, while converting decimal number into its equivalent binary number.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b="1" dirty="0" smtClean="0">
                <a:latin typeface="Gabriola" pitchFamily="82" charset="0"/>
              </a:rPr>
              <a:t>Division of integer part and successive quotients with base 2.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b="1" dirty="0" smtClean="0">
                <a:latin typeface="Gabriola" pitchFamily="82" charset="0"/>
              </a:rPr>
              <a:t>Multiplication of fractional part and successive fractions with base 2</a:t>
            </a:r>
            <a:r>
              <a:rPr lang="en-US" sz="2400" dirty="0" smtClean="0">
                <a:latin typeface="Gabriola" pitchFamily="82" charset="0"/>
              </a:rPr>
              <a:t>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</a:t>
            </a:r>
            <a:endParaRPr lang="en-US" sz="2400" dirty="0" smtClean="0">
              <a:latin typeface="Gabriola" pitchFamily="82" charset="0"/>
            </a:endParaRPr>
          </a:p>
          <a:p>
            <a:pPr algn="l" fontAlgn="base"/>
            <a:r>
              <a:rPr lang="en-US" sz="2400" b="1" dirty="0" smtClean="0">
                <a:latin typeface="Gabriola" pitchFamily="82" charset="0"/>
              </a:rPr>
              <a:t>	</a:t>
            </a:r>
            <a:r>
              <a:rPr lang="en-US" sz="3200" b="1" dirty="0" smtClean="0">
                <a:latin typeface="Gabriola" pitchFamily="82" charset="0"/>
              </a:rPr>
              <a:t>(10.25)</a:t>
            </a:r>
            <a:r>
              <a:rPr lang="en-US" sz="3200" b="1" baseline="-25000" dirty="0" smtClean="0">
                <a:latin typeface="Gabriola" pitchFamily="82" charset="0"/>
              </a:rPr>
              <a:t>10</a:t>
            </a:r>
            <a:r>
              <a:rPr lang="en-US" sz="3200" dirty="0" smtClean="0">
                <a:latin typeface="Gabriola" pitchFamily="82" charset="0"/>
              </a:rPr>
              <a:t/>
            </a:r>
            <a:br>
              <a:rPr lang="en-US" sz="3200" dirty="0" smtClean="0">
                <a:latin typeface="Gabriola" pitchFamily="82" charset="0"/>
              </a:rPr>
            </a:br>
            <a:endParaRPr lang="en-US" sz="3200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pPr algn="l" fontAlgn="base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857760"/>
            <a:ext cx="5105400" cy="1071570"/>
          </a:xfrm>
        </p:spPr>
        <p:txBody>
          <a:bodyPr/>
          <a:lstStyle/>
          <a:p>
            <a:pPr algn="ctr"/>
            <a:r>
              <a:rPr lang="en-US" sz="3200" dirty="0" smtClean="0">
                <a:latin typeface="Gabriola" pitchFamily="82" charset="0"/>
              </a:rPr>
              <a:t>Decimal to Binary</a:t>
            </a:r>
            <a:r>
              <a:rPr lang="en-US" sz="2800" dirty="0" smtClean="0">
                <a:latin typeface="Gabriola" pitchFamily="82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5429288" cy="392909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pPr algn="l" fontAlgn="base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  <p:pic>
        <p:nvPicPr>
          <p:cNvPr id="4" name="Picture 3" descr="Lightbox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71678"/>
            <a:ext cx="47863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Answer:</a:t>
            </a:r>
            <a:r>
              <a:rPr lang="en-US" dirty="0" smtClean="0"/>
              <a:t> (10.25)</a:t>
            </a:r>
            <a:r>
              <a:rPr lang="en-US" baseline="-25000" dirty="0" smtClean="0"/>
              <a:t>10</a:t>
            </a:r>
            <a:r>
              <a:rPr lang="en-US" dirty="0" smtClean="0"/>
              <a:t> = (1010.01)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643446"/>
            <a:ext cx="5105400" cy="1071570"/>
          </a:xfrm>
        </p:spPr>
        <p:txBody>
          <a:bodyPr/>
          <a:lstStyle/>
          <a:p>
            <a:pPr algn="ctr"/>
            <a:r>
              <a:rPr lang="en-US" sz="2800" dirty="0" smtClean="0"/>
              <a:t>Decimal to Octal</a:t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42928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The following two types of operations take place, while converting decimal number into its equivalent octal number.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b="1" dirty="0" smtClean="0">
                <a:latin typeface="Gabriola" pitchFamily="82" charset="0"/>
              </a:rPr>
              <a:t>Division of integer part and successive quotients with base 8.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b="1" dirty="0" smtClean="0">
                <a:latin typeface="Gabriola" pitchFamily="82" charset="0"/>
              </a:rPr>
              <a:t>Multiplication of fractional part and successive fractions with base 8.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</a:t>
            </a:r>
          </a:p>
          <a:p>
            <a:pPr algn="l" fontAlgn="base"/>
            <a:r>
              <a:rPr lang="en-US" sz="2400" b="1" dirty="0" smtClean="0">
                <a:latin typeface="Gabriola" pitchFamily="82" charset="0"/>
              </a:rPr>
              <a:t>	</a:t>
            </a:r>
            <a:r>
              <a:rPr lang="en-US" sz="2800" dirty="0" smtClean="0">
                <a:latin typeface="Gabriola" pitchFamily="82" charset="0"/>
              </a:rPr>
              <a:t>(58.25)</a:t>
            </a:r>
            <a:r>
              <a:rPr lang="en-US" sz="2800" baseline="-25000" dirty="0" smtClean="0">
                <a:latin typeface="Gabriola" pitchFamily="82" charset="0"/>
              </a:rPr>
              <a:t>10</a:t>
            </a:r>
            <a:endParaRPr lang="en-US" sz="2800" dirty="0" smtClean="0">
              <a:latin typeface="Gabriola" pitchFamily="82" charset="0"/>
            </a:endParaRPr>
          </a:p>
          <a:p>
            <a:pPr algn="l" fontAlgn="base"/>
            <a:r>
              <a:rPr lang="en-US" sz="2800" dirty="0" smtClean="0">
                <a:latin typeface="Gabriola" pitchFamily="82" charset="0"/>
              </a:rPr>
              <a:t>	(58)</a:t>
            </a:r>
            <a:r>
              <a:rPr lang="en-US" sz="2800" baseline="-25000" dirty="0" smtClean="0">
                <a:latin typeface="Gabriola" pitchFamily="82" charset="0"/>
              </a:rPr>
              <a:t>10</a:t>
            </a:r>
            <a:r>
              <a:rPr lang="en-US" sz="2800" dirty="0" smtClean="0">
                <a:latin typeface="Gabriola" pitchFamily="82" charset="0"/>
              </a:rPr>
              <a:t> = (72)</a:t>
            </a:r>
            <a:r>
              <a:rPr lang="en-US" sz="2800" baseline="-25000" dirty="0" smtClean="0">
                <a:latin typeface="Gabriola" pitchFamily="82" charset="0"/>
              </a:rPr>
              <a:t>8</a:t>
            </a:r>
            <a:endParaRPr lang="en-US" sz="2800" dirty="0" smtClean="0">
              <a:latin typeface="Gabriola" pitchFamily="82" charset="0"/>
            </a:endParaRPr>
          </a:p>
          <a:p>
            <a:pPr algn="l" fontAlgn="base"/>
            <a:r>
              <a:rPr lang="en-US" sz="2800" dirty="0" smtClean="0">
                <a:latin typeface="Gabriola" pitchFamily="82" charset="0"/>
              </a:rPr>
              <a:t>Fractional part:</a:t>
            </a:r>
          </a:p>
          <a:p>
            <a:pPr algn="l" fontAlgn="base"/>
            <a:r>
              <a:rPr lang="en-US" sz="2800" dirty="0" smtClean="0">
                <a:latin typeface="Gabriola" pitchFamily="82" charset="0"/>
              </a:rPr>
              <a:t>	0.25 x 8 = 2.00</a:t>
            </a:r>
            <a:br>
              <a:rPr lang="en-US" sz="2800" dirty="0" smtClean="0">
                <a:latin typeface="Gabriola" pitchFamily="82" charset="0"/>
              </a:rPr>
            </a:br>
            <a:r>
              <a:rPr lang="en-US" sz="2400" dirty="0" smtClean="0"/>
              <a:t> </a:t>
            </a:r>
            <a:r>
              <a:rPr lang="en-US" sz="2400" dirty="0" smtClean="0">
                <a:latin typeface="Gabriola" pitchFamily="82" charset="0"/>
              </a:rPr>
              <a:t>the </a:t>
            </a:r>
            <a:r>
              <a:rPr lang="en-US" sz="2400" b="1" dirty="0" smtClean="0">
                <a:latin typeface="Gabriola" pitchFamily="82" charset="0"/>
              </a:rPr>
              <a:t>octal equivalent</a:t>
            </a:r>
            <a:r>
              <a:rPr lang="en-US" sz="2400" dirty="0" smtClean="0">
                <a:latin typeface="Gabriola" pitchFamily="82" charset="0"/>
              </a:rPr>
              <a:t> of decimal number 58.25 is 72.2. </a:t>
            </a:r>
            <a:br>
              <a:rPr lang="en-US" sz="2400" dirty="0" smtClean="0">
                <a:latin typeface="Gabriola" pitchFamily="82" charset="0"/>
              </a:rPr>
            </a:br>
            <a:endParaRPr lang="en-US" sz="2400" dirty="0" smtClean="0">
              <a:latin typeface="Gabriola" pitchFamily="82" charset="0"/>
            </a:endParaRPr>
          </a:p>
          <a:p>
            <a:pPr algn="l" fontAlgn="base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286388"/>
            <a:ext cx="5105400" cy="1071570"/>
          </a:xfrm>
        </p:spPr>
        <p:txBody>
          <a:bodyPr/>
          <a:lstStyle/>
          <a:p>
            <a:pPr algn="ctr"/>
            <a:r>
              <a:rPr lang="en-US" sz="2800" b="0" dirty="0" smtClean="0"/>
              <a:t>Decimal to </a:t>
            </a:r>
            <a:r>
              <a:rPr lang="en-US" sz="2800" b="0" dirty="0" err="1" smtClean="0"/>
              <a:t>Hexa</a:t>
            </a:r>
            <a:r>
              <a:rPr lang="en-US" sz="2800" b="0" dirty="0" smtClean="0"/>
              <a:t>-Decimal Conversion</a:t>
            </a:r>
            <a:br>
              <a:rPr lang="en-US" sz="2800" b="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1357298"/>
            <a:ext cx="5429288" cy="392909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Gabriola" pitchFamily="82" charset="0"/>
              </a:rPr>
              <a:t>The following two types of operations take place, while converting decimal number into its equivalent </a:t>
            </a:r>
            <a:r>
              <a:rPr lang="en-US" sz="2400" dirty="0" err="1" smtClean="0">
                <a:latin typeface="Gabriola" pitchFamily="82" charset="0"/>
              </a:rPr>
              <a:t>hexa</a:t>
            </a:r>
            <a:r>
              <a:rPr lang="en-US" sz="2400" dirty="0" smtClean="0">
                <a:latin typeface="Gabriola" pitchFamily="82" charset="0"/>
              </a:rPr>
              <a:t>-decimal number.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dirty="0" smtClean="0">
                <a:latin typeface="Gabriola" pitchFamily="82" charset="0"/>
              </a:rPr>
              <a:t>Division of integer part and successive quotients with base 16.</a:t>
            </a:r>
          </a:p>
          <a:p>
            <a:pPr marL="514350" indent="-514350" algn="l">
              <a:buClrTx/>
              <a:buFont typeface="+mj-lt"/>
              <a:buAutoNum type="romanUcPeriod"/>
            </a:pPr>
            <a:r>
              <a:rPr lang="en-US" sz="2400" dirty="0" smtClean="0">
                <a:latin typeface="Gabriola" pitchFamily="82" charset="0"/>
              </a:rPr>
              <a:t>Multiplication of fractional part and successive fractions with base 16.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</a:t>
            </a:r>
            <a:endParaRPr lang="en-US" sz="2400" dirty="0" smtClean="0">
              <a:latin typeface="Gabriola" pitchFamily="82" charset="0"/>
            </a:endParaRPr>
          </a:p>
          <a:p>
            <a:pPr algn="l" fontAlgn="base"/>
            <a:r>
              <a:rPr lang="en-US" sz="2400" b="1" dirty="0" smtClean="0">
                <a:latin typeface="Gabriola" pitchFamily="82" charset="0"/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Gabriola" pitchFamily="82" charset="0"/>
              </a:rPr>
              <a:t>Consider the decimal number 58.25. </a:t>
            </a:r>
          </a:p>
          <a:p>
            <a:pPr algn="l" fontAlgn="base"/>
            <a:r>
              <a:rPr lang="en-US" sz="2400" b="1" dirty="0" smtClean="0">
                <a:latin typeface="Gabriola" pitchFamily="82" charset="0"/>
              </a:rPr>
              <a:t>	Here, the integer part is 58 and decimal part is 0.25.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928670"/>
            <a:ext cx="5105400" cy="1071570"/>
          </a:xfrm>
        </p:spPr>
        <p:txBody>
          <a:bodyPr/>
          <a:lstStyle/>
          <a:p>
            <a:pPr algn="ctr"/>
            <a:r>
              <a:rPr lang="en-US" dirty="0" err="1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2285992"/>
            <a:ext cx="5114778" cy="110124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dirty="0" smtClean="0">
                <a:solidFill>
                  <a:srgbClr val="FF0000"/>
                </a:solidFill>
                <a:latin typeface="Gabriola" pitchFamily="82" charset="0"/>
              </a:rPr>
              <a:t>NUMBER SYSTEM</a:t>
            </a:r>
          </a:p>
          <a:p>
            <a:pPr algn="l"/>
            <a:r>
              <a:rPr lang="en-US" sz="9600" b="1" dirty="0" smtClean="0">
                <a:solidFill>
                  <a:srgbClr val="FF0000"/>
                </a:solidFill>
                <a:latin typeface="Gabriola" pitchFamily="82" charset="0"/>
              </a:rPr>
              <a:t>	</a:t>
            </a:r>
            <a:r>
              <a:rPr lang="en-US" sz="9600" b="1" dirty="0" smtClean="0">
                <a:latin typeface="Gabriola" pitchFamily="82" charset="0"/>
              </a:rPr>
              <a:t>A digital system can understand positional number system only where there are a few symbols called digits and these symbols represent different values depending on the position they occupy in the number.</a:t>
            </a:r>
          </a:p>
          <a:p>
            <a:pPr algn="l"/>
            <a:r>
              <a:rPr lang="en-US" sz="9600" b="1" dirty="0" smtClean="0">
                <a:latin typeface="Gabriola" pitchFamily="82" charset="0"/>
              </a:rPr>
              <a:t>A value of each digit in a number can be determined using</a:t>
            </a:r>
          </a:p>
          <a:p>
            <a:pPr algn="just"/>
            <a:r>
              <a:rPr lang="en-US" sz="9600" b="1" dirty="0" smtClean="0">
                <a:latin typeface="Gabriola" pitchFamily="82" charset="0"/>
              </a:rPr>
              <a:t>	The digit</a:t>
            </a:r>
          </a:p>
          <a:p>
            <a:pPr algn="just"/>
            <a:r>
              <a:rPr lang="en-US" sz="9600" b="1" dirty="0" smtClean="0">
                <a:latin typeface="Gabriola" pitchFamily="82" charset="0"/>
              </a:rPr>
              <a:t>	The position of the digit in the number</a:t>
            </a:r>
          </a:p>
          <a:p>
            <a:pPr algn="just"/>
            <a:r>
              <a:rPr lang="en-US" sz="9600" b="1" dirty="0" smtClean="0">
                <a:latin typeface="Gabriola" pitchFamily="82" charset="0"/>
              </a:rPr>
              <a:t>	The base of the number system (where base 	is defined as the total number of digits 	available in the number system).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286388"/>
            <a:ext cx="5105400" cy="1071570"/>
          </a:xfrm>
        </p:spPr>
        <p:txBody>
          <a:bodyPr/>
          <a:lstStyle/>
          <a:p>
            <a:pPr algn="ctr"/>
            <a:r>
              <a:rPr lang="en-US" sz="2800" b="0" dirty="0" smtClean="0"/>
              <a:t>Decimal to </a:t>
            </a:r>
            <a:r>
              <a:rPr lang="en-US" sz="2800" b="0" dirty="0" err="1" smtClean="0"/>
              <a:t>Hexa</a:t>
            </a:r>
            <a:r>
              <a:rPr lang="en-US" sz="2800" b="0" dirty="0" smtClean="0"/>
              <a:t>-Decimal Conversion</a:t>
            </a:r>
            <a:br>
              <a:rPr lang="en-US" sz="2800" b="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14678" y="1214422"/>
            <a:ext cx="5186216" cy="335758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dirty="0" smtClean="0">
                <a:latin typeface="Gabriola" pitchFamily="82" charset="0"/>
              </a:rPr>
              <a:t>Step 1 − Division of 58 and successive quotients with base 16.</a:t>
            </a:r>
          </a:p>
          <a:p>
            <a:pPr algn="l"/>
            <a:endParaRPr lang="en-IN" sz="9600" b="1" dirty="0" smtClean="0">
              <a:latin typeface="Gabriola" pitchFamily="82" charset="0"/>
            </a:endParaRPr>
          </a:p>
          <a:p>
            <a:pPr algn="l"/>
            <a:r>
              <a:rPr lang="en-IN" sz="9600" b="1" dirty="0" smtClean="0">
                <a:latin typeface="Gabriola" pitchFamily="82" charset="0"/>
              </a:rPr>
              <a:t>Operation	Quotient  	Remainder</a:t>
            </a:r>
            <a:endParaRPr lang="en-US" sz="9600" b="1" dirty="0" smtClean="0">
              <a:latin typeface="Gabriola" pitchFamily="82" charset="0"/>
            </a:endParaRPr>
          </a:p>
          <a:p>
            <a:pPr algn="l"/>
            <a:r>
              <a:rPr lang="en-IN" sz="9600" b="1" dirty="0" smtClean="0">
                <a:latin typeface="Gabriola" pitchFamily="82" charset="0"/>
              </a:rPr>
              <a:t>  58/16	     	     3		   10=A</a:t>
            </a:r>
            <a:endParaRPr lang="en-US" sz="9600" b="1" dirty="0" smtClean="0">
              <a:latin typeface="Gabriola" pitchFamily="82" charset="0"/>
            </a:endParaRPr>
          </a:p>
          <a:p>
            <a:pPr algn="l"/>
            <a:r>
              <a:rPr lang="en-IN" sz="9600" b="1" dirty="0" smtClean="0">
                <a:latin typeface="Gabriola" pitchFamily="82" charset="0"/>
              </a:rPr>
              <a:t>  3/16		     0		    3</a:t>
            </a:r>
          </a:p>
          <a:p>
            <a:pPr algn="l"/>
            <a:endParaRPr lang="en-IN" sz="9600" b="1" dirty="0" smtClean="0">
              <a:latin typeface="Gabriola" pitchFamily="82" charset="0"/>
            </a:endParaRPr>
          </a:p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Gabriola" pitchFamily="82" charset="0"/>
              </a:rPr>
              <a:t>58</a:t>
            </a:r>
            <a:r>
              <a:rPr lang="en-US" sz="9600" b="1" baseline="-25000" dirty="0" smtClean="0">
                <a:solidFill>
                  <a:schemeClr val="tx1"/>
                </a:solidFill>
                <a:latin typeface="Gabriola" pitchFamily="82" charset="0"/>
              </a:rPr>
              <a:t>10</a:t>
            </a:r>
            <a:r>
              <a:rPr lang="en-US" sz="9600" b="1" dirty="0" smtClean="0">
                <a:solidFill>
                  <a:schemeClr val="tx1"/>
                </a:solidFill>
                <a:latin typeface="Gabriola" pitchFamily="82" charset="0"/>
              </a:rPr>
              <a:t> = 3A</a:t>
            </a:r>
            <a:r>
              <a:rPr lang="en-US" sz="9600" b="1" baseline="-25000" dirty="0" smtClean="0">
                <a:solidFill>
                  <a:schemeClr val="tx1"/>
                </a:solidFill>
                <a:latin typeface="Gabriola" pitchFamily="82" charset="0"/>
              </a:rPr>
              <a:t>16</a:t>
            </a:r>
          </a:p>
          <a:p>
            <a:pPr algn="l"/>
            <a:endParaRPr lang="en-US" sz="9600" baseline="-25000" dirty="0" smtClean="0">
              <a:latin typeface="Gabriola" pitchFamily="82" charset="0"/>
            </a:endParaRPr>
          </a:p>
          <a:p>
            <a:pPr algn="l"/>
            <a:r>
              <a:rPr lang="en-US" sz="9600" b="1" dirty="0" smtClean="0">
                <a:latin typeface="Gabriola" pitchFamily="82" charset="0"/>
              </a:rPr>
              <a:t>Step 2 − Multiplication of 0.25 and successive fractions with base 16.</a:t>
            </a:r>
          </a:p>
          <a:p>
            <a:pPr algn="l"/>
            <a:r>
              <a:rPr lang="en-US" sz="9600" b="1" dirty="0" smtClean="0">
                <a:latin typeface="Gabriola" pitchFamily="82" charset="0"/>
              </a:rPr>
              <a:t> Operation	Result	Carry</a:t>
            </a:r>
          </a:p>
          <a:p>
            <a:pPr algn="l"/>
            <a:r>
              <a:rPr lang="en-US" sz="9600" b="1" dirty="0" smtClean="0">
                <a:latin typeface="Gabriola" pitchFamily="82" charset="0"/>
              </a:rPr>
              <a:t>    0.25 x 16	4.00	   4</a:t>
            </a:r>
          </a:p>
          <a:p>
            <a:pPr algn="l"/>
            <a:r>
              <a:rPr lang="en-US" sz="9600" b="1" dirty="0" smtClean="0">
                <a:latin typeface="Gabriola" pitchFamily="82" charset="0"/>
              </a:rPr>
              <a:t>          -		0.00	   -</a:t>
            </a:r>
          </a:p>
          <a:p>
            <a:pPr algn="ctr"/>
            <a:r>
              <a:rPr lang="en-US" sz="11200" dirty="0" smtClean="0">
                <a:solidFill>
                  <a:schemeClr val="tx1"/>
                </a:solidFill>
              </a:rPr>
              <a:t>.</a:t>
            </a:r>
            <a:r>
              <a:rPr lang="en-US" sz="11200" b="1" dirty="0" smtClean="0">
                <a:solidFill>
                  <a:schemeClr val="tx1"/>
                </a:solidFill>
                <a:latin typeface="Gabriola" pitchFamily="82" charset="0"/>
              </a:rPr>
              <a:t>25</a:t>
            </a:r>
            <a:r>
              <a:rPr lang="en-US" sz="11200" b="1" baseline="-25000" dirty="0" smtClean="0">
                <a:solidFill>
                  <a:schemeClr val="tx1"/>
                </a:solidFill>
                <a:latin typeface="Gabriola" pitchFamily="82" charset="0"/>
              </a:rPr>
              <a:t>10</a:t>
            </a:r>
            <a:r>
              <a:rPr lang="en-US" sz="11200" b="1" dirty="0" smtClean="0">
                <a:solidFill>
                  <a:schemeClr val="tx1"/>
                </a:solidFill>
                <a:latin typeface="Gabriola" pitchFamily="82" charset="0"/>
              </a:rPr>
              <a:t> = .4</a:t>
            </a:r>
            <a:r>
              <a:rPr lang="en-US" sz="11200" b="1" baseline="-25000" dirty="0" smtClean="0">
                <a:solidFill>
                  <a:schemeClr val="tx1"/>
                </a:solidFill>
                <a:latin typeface="Gabriola" pitchFamily="82" charset="0"/>
              </a:rPr>
              <a:t>16 </a:t>
            </a:r>
            <a:r>
              <a:rPr lang="en-US" sz="11200" b="1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en-US" sz="11200" b="1" dirty="0" smtClean="0">
                <a:solidFill>
                  <a:schemeClr val="tx1"/>
                </a:solidFill>
                <a:latin typeface="Gabriola" pitchFamily="82" charset="0"/>
              </a:rPr>
            </a:br>
            <a:endParaRPr lang="en-US" sz="112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2400" b="1" dirty="0" smtClean="0">
              <a:latin typeface="Gabriola" pitchFamily="82" charset="0"/>
            </a:endParaRP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286388"/>
            <a:ext cx="5105400" cy="1071570"/>
          </a:xfrm>
        </p:spPr>
        <p:txBody>
          <a:bodyPr/>
          <a:lstStyle/>
          <a:p>
            <a:pPr algn="ctr"/>
            <a:r>
              <a:rPr lang="en-US" sz="2800" dirty="0" smtClean="0"/>
              <a:t>Binary </a:t>
            </a:r>
            <a:r>
              <a:rPr lang="en-US" sz="2800" dirty="0" err="1" smtClean="0"/>
              <a:t>numer</a:t>
            </a:r>
            <a:r>
              <a:rPr lang="en-US" sz="2800" dirty="0" smtClean="0"/>
              <a:t> system</a:t>
            </a:r>
            <a:br>
              <a:rPr lang="en-US" sz="2800" dirty="0" smtClean="0"/>
            </a:br>
            <a:r>
              <a:rPr lang="en-US" sz="2800" dirty="0" smtClean="0"/>
              <a:t>to other number system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86116" y="1857364"/>
            <a:ext cx="5186216" cy="335758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Shortcut method - Binary to Octal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Steps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Gabriola" pitchFamily="82" charset="0"/>
              </a:rPr>
              <a:t>Step 1 − Divide the binary digits into groups of three (starting from the right).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Gabriola" pitchFamily="82" charset="0"/>
              </a:rPr>
              <a:t>Step 2 − Convert each group of three binary digits to one octal digit.</a:t>
            </a: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Binary Number − 10101</a:t>
            </a:r>
            <a:r>
              <a:rPr lang="en-US" sz="2400" b="1" baseline="-25000" dirty="0" smtClean="0">
                <a:latin typeface="Gabriola" pitchFamily="82" charset="0"/>
              </a:rPr>
              <a:t>2</a:t>
            </a:r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400" b="1" dirty="0" smtClean="0">
                <a:latin typeface="Gabriola" pitchFamily="82" charset="0"/>
              </a:rPr>
              <a:t/>
            </a:r>
            <a:br>
              <a:rPr lang="en-US" sz="2400" b="1" dirty="0" smtClean="0">
                <a:latin typeface="Gabriola" pitchFamily="82" charset="0"/>
              </a:rPr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b="1" dirty="0" smtClean="0">
                <a:latin typeface="Gabriola" pitchFamily="82" charset="0"/>
              </a:rPr>
              <a:t/>
            </a:r>
            <a:br>
              <a:rPr lang="en-US" sz="2400" b="1" dirty="0" smtClean="0">
                <a:latin typeface="Gabriola" pitchFamily="82" charset="0"/>
              </a:rPr>
            </a:br>
            <a:endParaRPr lang="en-US" sz="2400" b="1" dirty="0">
              <a:latin typeface="Gabriol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214818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cs typeface="Times New Roman" pitchFamily="18" charset="0"/>
              </a:rPr>
              <a:t>Binary to Octal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86116" y="1857364"/>
            <a:ext cx="5186216" cy="335758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Shortcut method - Binary to Octal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Steps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Gabriola" pitchFamily="82" charset="0"/>
              </a:rPr>
              <a:t> Step 1 − Divide the binary digits into groups of three (starting from the right).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Gabriola" pitchFamily="82" charset="0"/>
              </a:rPr>
              <a:t> Step 2 − Convert each group of three binary digits to one octal digit.</a:t>
            </a: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Binary Number − 10101</a:t>
            </a:r>
            <a:r>
              <a:rPr lang="en-US" sz="2400" b="1" baseline="-25000" dirty="0" smtClean="0">
                <a:latin typeface="Gabriola" pitchFamily="82" charset="0"/>
              </a:rPr>
              <a:t>2</a:t>
            </a:r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400" b="1" dirty="0" smtClean="0">
                <a:latin typeface="Gabriola" pitchFamily="82" charset="0"/>
              </a:rPr>
              <a:t/>
            </a:r>
            <a:br>
              <a:rPr lang="en-US" sz="2400" b="1" dirty="0" smtClean="0">
                <a:latin typeface="Gabriola" pitchFamily="82" charset="0"/>
              </a:rPr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400" b="1" dirty="0" smtClean="0">
                <a:latin typeface="Gabriola" pitchFamily="82" charset="0"/>
              </a:rPr>
              <a:t/>
            </a:r>
            <a:br>
              <a:rPr lang="en-US" sz="2400" b="1" dirty="0" smtClean="0">
                <a:latin typeface="Gabriola" pitchFamily="82" charset="0"/>
              </a:rPr>
            </a:br>
            <a:endParaRPr lang="en-US" sz="2400" b="1" dirty="0">
              <a:latin typeface="Gabriol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214818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cs typeface="Times New Roman" pitchFamily="18" charset="0"/>
              </a:rPr>
              <a:t>Binary to Octal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868" y="2143116"/>
          <a:ext cx="5031424" cy="1604870"/>
        </p:xfrm>
        <a:graphic>
          <a:graphicData uri="http://schemas.openxmlformats.org/drawingml/2006/table">
            <a:tbl>
              <a:tblPr/>
              <a:tblGrid>
                <a:gridCol w="1071570"/>
                <a:gridCol w="2071702"/>
                <a:gridCol w="1888152"/>
              </a:tblGrid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  <a:tabLst>
                          <a:tab pos="165100" algn="ctr"/>
                        </a:tabLs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	Step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Binary Number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Octal Number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Step 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10101</a:t>
                      </a:r>
                      <a:r>
                        <a:rPr lang="en-US" sz="18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010 101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Step 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10101</a:t>
                      </a:r>
                      <a:r>
                        <a:rPr lang="en-US" sz="18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aseline="-250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 5</a:t>
                      </a:r>
                      <a:r>
                        <a:rPr lang="en-US" sz="1800" baseline="-250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Step 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10101</a:t>
                      </a:r>
                      <a:r>
                        <a:rPr lang="en-US" sz="18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en-US" sz="1800" baseline="-250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4461478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 Number − 10101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Octal Number − 25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Binary to 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0364" y="1285860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6FF66"/>
                </a:solidFill>
              </a:rPr>
              <a:t>Positional Notation</a:t>
            </a:r>
            <a:endParaRPr lang="en-US" b="1" dirty="0">
              <a:solidFill>
                <a:srgbClr val="66FF66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00364" y="2071678"/>
          <a:ext cx="5643605" cy="1962853"/>
        </p:xfrm>
        <a:graphic>
          <a:graphicData uri="http://schemas.openxmlformats.org/drawingml/2006/table">
            <a:tbl>
              <a:tblPr/>
              <a:tblGrid>
                <a:gridCol w="1428762"/>
                <a:gridCol w="785818"/>
                <a:gridCol w="857256"/>
                <a:gridCol w="557383"/>
                <a:gridCol w="1007193"/>
                <a:gridCol w="1007193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Most Significant Bit (MSB)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Binary Point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Least Significant Bit (LSB)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600" b="1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0.125</a:t>
                      </a:r>
                      <a:endParaRPr lang="en-US" sz="1600" b="1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3240" y="442913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Example-1 − Convert binary number 11001010 into decimal number</a:t>
            </a:r>
            <a:endParaRPr lang="en-US" b="1" dirty="0"/>
          </a:p>
        </p:txBody>
      </p:sp>
      <p:pic>
        <p:nvPicPr>
          <p:cNvPr id="11" name="Picture 10" descr="Posi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286388"/>
            <a:ext cx="3929090" cy="114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Binary to 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121442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6FF66"/>
                </a:solidFill>
              </a:rPr>
              <a:t>Example-1 − Convert binary number 11001010 into decimal number</a:t>
            </a:r>
            <a:endParaRPr lang="en-US" b="1" dirty="0">
              <a:solidFill>
                <a:srgbClr val="66FF66"/>
              </a:solidFill>
            </a:endParaRPr>
          </a:p>
        </p:txBody>
      </p:sp>
      <p:pic>
        <p:nvPicPr>
          <p:cNvPr id="11" name="Picture 10" descr="Posi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285992"/>
            <a:ext cx="3929090" cy="114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428992" y="4214818"/>
            <a:ext cx="5429256" cy="1154162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(11001010)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7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6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128+64+0+0+8+0+2+0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(202)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Binary to 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121442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6FF66"/>
                </a:solidFill>
              </a:rPr>
              <a:t>Example-2 − Convert binary number 1010.1011 into decimal number.</a:t>
            </a:r>
            <a:endParaRPr lang="en-US" b="1" dirty="0">
              <a:solidFill>
                <a:srgbClr val="66FF66"/>
              </a:solidFill>
            </a:endParaRPr>
          </a:p>
        </p:txBody>
      </p:sp>
      <p:pic>
        <p:nvPicPr>
          <p:cNvPr id="9" name="Picture 8" descr="Fractional 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357430"/>
            <a:ext cx="46678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71802" y="4286256"/>
            <a:ext cx="5572164" cy="1431161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 to decimal is,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(1010.1011)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+0x2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+1x2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8+0+2+0+0.5+0+0.125+0.0625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(10.6875)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Binary to Hexadecimal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86116" y="1428736"/>
          <a:ext cx="5388606" cy="1000132"/>
        </p:xfrm>
        <a:graphic>
          <a:graphicData uri="http://schemas.openxmlformats.org/drawingml/2006/table">
            <a:tbl>
              <a:tblPr/>
              <a:tblGrid>
                <a:gridCol w="714377"/>
                <a:gridCol w="571504"/>
                <a:gridCol w="510321"/>
                <a:gridCol w="598734"/>
                <a:gridCol w="598734"/>
                <a:gridCol w="598734"/>
                <a:gridCol w="598734"/>
                <a:gridCol w="598734"/>
                <a:gridCol w="598734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 err="1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Hexa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Binary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0000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0001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0010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0011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0100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0101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0110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0111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86116" y="2857496"/>
          <a:ext cx="5357853" cy="1000132"/>
        </p:xfrm>
        <a:graphic>
          <a:graphicData uri="http://schemas.openxmlformats.org/drawingml/2006/table">
            <a:tbl>
              <a:tblPr/>
              <a:tblGrid>
                <a:gridCol w="642942"/>
                <a:gridCol w="547692"/>
                <a:gridCol w="595317"/>
                <a:gridCol w="595317"/>
                <a:gridCol w="595317"/>
                <a:gridCol w="595317"/>
                <a:gridCol w="595317"/>
                <a:gridCol w="595317"/>
                <a:gridCol w="595317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 err="1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Hexa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Binary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1010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1011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1110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90"/>
                        </a:spcAft>
                      </a:pPr>
                      <a:r>
                        <a:rPr lang="en-US" sz="1400" dirty="0">
                          <a:solidFill>
                            <a:srgbClr val="66FF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1111</a:t>
                      </a:r>
                      <a:endParaRPr lang="en-US" sz="1400" dirty="0">
                        <a:solidFill>
                          <a:srgbClr val="66FF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143240" y="4071942"/>
            <a:ext cx="5857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FF66"/>
                </a:solidFill>
              </a:rPr>
              <a:t>steps to convert a binary number into hexadecimal number:</a:t>
            </a:r>
          </a:p>
          <a:p>
            <a:pPr marL="342900" indent="-342900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/>
              <a:t>Take binary number</a:t>
            </a:r>
          </a:p>
          <a:p>
            <a:pPr marL="342900" indent="-342900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/>
              <a:t>Divide the binary digits into groups of four (starting from right) for integer part and start from left for fraction part.</a:t>
            </a:r>
          </a:p>
          <a:p>
            <a:pPr marL="342900" indent="-342900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/>
              <a:t>Convert each group of four binary digits to one hexadecimal digit.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Binary to Hexadecimal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1357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66FF66"/>
                </a:solidFill>
              </a:rPr>
              <a:t>Example-1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66FF66"/>
                </a:solidFill>
              </a:rPr>
              <a:t>−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FF66"/>
                </a:solidFill>
              </a:rPr>
              <a:t>Convert binary number 1010101101001 into hexadecimal number.</a:t>
            </a:r>
            <a:endParaRPr lang="en-US" dirty="0">
              <a:solidFill>
                <a:srgbClr val="66FF66"/>
              </a:solidFill>
            </a:endParaRPr>
          </a:p>
        </p:txBody>
      </p:sp>
      <p:pic>
        <p:nvPicPr>
          <p:cNvPr id="10" name="Picture 9" descr="Binary Numb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357430"/>
            <a:ext cx="52149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143240" y="4643446"/>
            <a:ext cx="5357850" cy="1708160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 to hexadecimal is,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(1010101101001)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 0101 0110 1001)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(0001 0101 0110 1001)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 5 6 9)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(1569)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78632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Binary to Hexadecimal number system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1357298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6FF66"/>
                </a:solidFill>
              </a:rPr>
              <a:t>Example-2</a:t>
            </a:r>
            <a:r>
              <a:rPr lang="en-US" dirty="0" smtClean="0">
                <a:solidFill>
                  <a:srgbClr val="66FF66"/>
                </a:solidFill>
              </a:rPr>
              <a:t> − Convert binary number 001100101.110111 into hexadecimal number.</a:t>
            </a:r>
            <a:endParaRPr lang="en-US" dirty="0">
              <a:solidFill>
                <a:srgbClr val="66FF66"/>
              </a:solidFill>
            </a:endParaRPr>
          </a:p>
        </p:txBody>
      </p:sp>
      <p:pic>
        <p:nvPicPr>
          <p:cNvPr id="11" name="Picture 10" descr="Hexadecimal Numb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143116"/>
            <a:ext cx="4946015" cy="215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357554" y="4714884"/>
            <a:ext cx="5000660" cy="1523494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 to hexadecimal is,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(001100101.110111)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(0 0110 0101 . 1101 1100)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(0110 0101 . 1101 1100)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(6 5 . D C)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= (65.DC)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1785926"/>
            <a:ext cx="5105400" cy="1071570"/>
          </a:xfrm>
        </p:spPr>
        <p:txBody>
          <a:bodyPr/>
          <a:lstStyle/>
          <a:p>
            <a:pPr algn="ctr"/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Types of Number System</a:t>
            </a:r>
            <a:br>
              <a:rPr lang="en-US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785926"/>
            <a:ext cx="5114778" cy="110124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Gabriola" pitchFamily="82" charset="0"/>
              </a:rPr>
              <a:t>In the digital computer, there are various types of number systems used for representing information</a:t>
            </a:r>
            <a:br>
              <a:rPr lang="en-US" sz="2400" dirty="0" smtClean="0">
                <a:latin typeface="Gabriola" pitchFamily="82" charset="0"/>
              </a:rPr>
            </a:br>
            <a:endParaRPr lang="en-US" sz="2400" dirty="0">
              <a:latin typeface="Gabriola" pitchFamily="82" charset="0"/>
            </a:endParaRPr>
          </a:p>
        </p:txBody>
      </p:sp>
      <p:pic>
        <p:nvPicPr>
          <p:cNvPr id="4" name="Picture 3" descr="Number Syste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71810"/>
            <a:ext cx="4008120" cy="243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521495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Convert Octal to Binary Using Table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428992" y="1714484"/>
          <a:ext cx="4991104" cy="4429161"/>
        </p:xfrm>
        <a:graphic>
          <a:graphicData uri="http://schemas.openxmlformats.org/drawingml/2006/table">
            <a:tbl>
              <a:tblPr/>
              <a:tblGrid>
                <a:gridCol w="2495552"/>
                <a:gridCol w="2495552"/>
              </a:tblGrid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Octal Number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Equivalent Binary Number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001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011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521495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Convert Octal to Binary Using Table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285860"/>
            <a:ext cx="51435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Example: Convert 12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8</a:t>
            </a:r>
            <a:r>
              <a:rPr lang="en-US" sz="2000" b="1" dirty="0" smtClean="0">
                <a:solidFill>
                  <a:srgbClr val="00B050"/>
                </a:solidFill>
              </a:rPr>
              <a:t> into a binary number.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Solution: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 Given, 12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8</a:t>
            </a:r>
            <a:r>
              <a:rPr lang="en-US" sz="2000" b="1" dirty="0" smtClean="0">
                <a:solidFill>
                  <a:srgbClr val="00B0F0"/>
                </a:solidFill>
              </a:rPr>
              <a:t> is the octal number.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Now with the help of the table, we can write;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12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8</a:t>
            </a:r>
            <a:r>
              <a:rPr lang="en-US" sz="2000" b="1" dirty="0" smtClean="0">
                <a:solidFill>
                  <a:srgbClr val="00B0F0"/>
                </a:solidFill>
              </a:rPr>
              <a:t> = (001 010)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2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66FF66"/>
                </a:solidFill>
              </a:rPr>
              <a:t>Example-2 − Convert octal number 352.563 into binary number.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00B0F0"/>
                </a:solidFill>
              </a:rPr>
              <a:t>According to above algorithm, equivalent binary number will be,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= (352.563)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8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= (011  101  010 . 101  110 011)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= (011101010.101110011)</a:t>
            </a:r>
            <a:r>
              <a:rPr lang="en-US" sz="2000" b="1" baseline="-25000" dirty="0" smtClean="0">
                <a:solidFill>
                  <a:srgbClr val="00B0F0"/>
                </a:solidFill>
              </a:rPr>
              <a:t>2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521495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octal to decimal conversion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1533465"/>
            <a:ext cx="51435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>
                <a:solidFill>
                  <a:srgbClr val="92D050"/>
                </a:solidFill>
              </a:rPr>
              <a:t>	</a:t>
            </a:r>
            <a:r>
              <a:rPr lang="en-US" b="1" dirty="0" smtClean="0">
                <a:solidFill>
                  <a:srgbClr val="FFC000"/>
                </a:solidFill>
              </a:rPr>
              <a:t>The digits of given octal number starting from right most digit and keep a variable </a:t>
            </a:r>
            <a:r>
              <a:rPr lang="en-US" b="1" dirty="0" err="1" smtClean="0">
                <a:solidFill>
                  <a:srgbClr val="FFC000"/>
                </a:solidFill>
              </a:rPr>
              <a:t>dec_value</a:t>
            </a:r>
            <a:r>
              <a:rPr lang="en-US" b="1" dirty="0" smtClean="0">
                <a:solidFill>
                  <a:srgbClr val="FFC000"/>
                </a:solidFill>
              </a:rPr>
              <a:t>. </a:t>
            </a:r>
          </a:p>
          <a:p>
            <a:pPr fontAlgn="base"/>
            <a:r>
              <a:rPr lang="en-US" b="1" dirty="0" smtClean="0">
                <a:solidFill>
                  <a:srgbClr val="FFC000"/>
                </a:solidFill>
              </a:rPr>
              <a:t>	At the time of extracting digits from the octal number, multiply the digit with the proper base (Power of 8) and add it to the variable </a:t>
            </a:r>
            <a:r>
              <a:rPr lang="en-US" b="1" dirty="0" err="1" smtClean="0">
                <a:solidFill>
                  <a:srgbClr val="FFC000"/>
                </a:solidFill>
              </a:rPr>
              <a:t>dec_value</a:t>
            </a:r>
            <a:r>
              <a:rPr lang="en-US" b="1" dirty="0" smtClean="0">
                <a:solidFill>
                  <a:srgbClr val="FFC000"/>
                </a:solidFill>
              </a:rPr>
              <a:t>. </a:t>
            </a:r>
          </a:p>
          <a:p>
            <a:pPr fontAlgn="base"/>
            <a:r>
              <a:rPr lang="en-US" b="1" dirty="0" smtClean="0">
                <a:solidFill>
                  <a:srgbClr val="FFC000"/>
                </a:solidFill>
              </a:rPr>
              <a:t>	At the end, the variable </a:t>
            </a:r>
            <a:r>
              <a:rPr lang="en-US" b="1" dirty="0" err="1" smtClean="0">
                <a:solidFill>
                  <a:srgbClr val="FFC000"/>
                </a:solidFill>
              </a:rPr>
              <a:t>dec_value</a:t>
            </a:r>
            <a:r>
              <a:rPr lang="en-US" b="1" dirty="0" smtClean="0">
                <a:solidFill>
                  <a:srgbClr val="FFC000"/>
                </a:solidFill>
              </a:rPr>
              <a:t> will store the required decimal number.</a:t>
            </a: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r>
              <a:rPr lang="en-US" b="1" dirty="0" smtClean="0">
                <a:solidFill>
                  <a:srgbClr val="FFC000"/>
                </a:solidFill>
              </a:rPr>
              <a:t>For Example: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If the octal number is 67.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err="1" smtClean="0">
                <a:solidFill>
                  <a:srgbClr val="FFC000"/>
                </a:solidFill>
              </a:rPr>
              <a:t>dec_value</a:t>
            </a:r>
            <a:r>
              <a:rPr lang="en-US" b="1" dirty="0" smtClean="0">
                <a:solidFill>
                  <a:srgbClr val="FFC000"/>
                </a:solidFill>
              </a:rPr>
              <a:t> = 6*(8^1) + 7*(8^0)</a:t>
            </a:r>
          </a:p>
          <a:p>
            <a:pPr fontAlgn="base"/>
            <a:r>
              <a:rPr lang="en-US" b="1" dirty="0" smtClean="0">
                <a:solidFill>
                  <a:srgbClr val="FFC000"/>
                </a:solidFill>
              </a:rPr>
              <a:t> = 55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521495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octal to decimal conversion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1285860"/>
            <a:ext cx="51435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>
                <a:solidFill>
                  <a:srgbClr val="FFC000"/>
                </a:solidFill>
              </a:rPr>
              <a:t>EXAMPLE-2:</a:t>
            </a: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pic>
        <p:nvPicPr>
          <p:cNvPr id="8" name="Picture 7" descr="http://cdncontribute.geeksforgeeks.org/wp-content/uploads/octToDec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14554"/>
            <a:ext cx="4038604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521495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Hexadecimal to Decimal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1285860"/>
            <a:ext cx="5143536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Example:1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9 = 9 * (16 ^ 0) = 9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 = 12 * (16 ^ 1) = 192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Then, we add the results.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=192 + 9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= 201</a:t>
            </a:r>
            <a:r>
              <a:rPr lang="en-US" b="1" baseline="-25000" dirty="0" smtClean="0">
                <a:solidFill>
                  <a:srgbClr val="FFC000"/>
                </a:solidFill>
              </a:rPr>
              <a:t>10 </a:t>
            </a:r>
            <a:r>
              <a:rPr lang="en-US" b="1" dirty="0" smtClean="0">
                <a:solidFill>
                  <a:srgbClr val="FFC000"/>
                </a:solidFill>
              </a:rPr>
              <a:t>decimal</a:t>
            </a: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Example:2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The hex number A3C2.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2 x (16</a:t>
            </a:r>
            <a:r>
              <a:rPr lang="en-US" b="1" baseline="30000" dirty="0" smtClean="0">
                <a:solidFill>
                  <a:srgbClr val="FFC000"/>
                </a:solidFill>
              </a:rPr>
              <a:t>0</a:t>
            </a:r>
            <a:r>
              <a:rPr lang="en-US" b="1" dirty="0" smtClean="0">
                <a:solidFill>
                  <a:srgbClr val="FFC000"/>
                </a:solidFill>
              </a:rPr>
              <a:t>) = 2 x 1 = 2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 x (16</a:t>
            </a:r>
            <a:r>
              <a:rPr lang="en-US" b="1" baseline="30000" dirty="0" smtClean="0">
                <a:solidFill>
                  <a:srgbClr val="FFC000"/>
                </a:solidFill>
              </a:rPr>
              <a:t>1</a:t>
            </a:r>
            <a:r>
              <a:rPr lang="en-US" b="1" dirty="0" smtClean="0">
                <a:solidFill>
                  <a:srgbClr val="FFC000"/>
                </a:solidFill>
              </a:rPr>
              <a:t>) = 12 x 16 = 192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3 x (16</a:t>
            </a:r>
            <a:r>
              <a:rPr lang="en-US" b="1" baseline="30000" dirty="0" smtClean="0">
                <a:solidFill>
                  <a:srgbClr val="FFC000"/>
                </a:solidFill>
              </a:rPr>
              <a:t>2</a:t>
            </a:r>
            <a:r>
              <a:rPr lang="en-US" b="1" dirty="0" smtClean="0">
                <a:solidFill>
                  <a:srgbClr val="FFC000"/>
                </a:solidFill>
              </a:rPr>
              <a:t>) = 3 x (16 x 16) = 3 x 256 = 768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A x (16</a:t>
            </a:r>
            <a:r>
              <a:rPr lang="en-US" b="1" baseline="30000" dirty="0" smtClean="0">
                <a:solidFill>
                  <a:srgbClr val="FFC000"/>
                </a:solidFill>
              </a:rPr>
              <a:t>3</a:t>
            </a:r>
            <a:r>
              <a:rPr lang="en-US" b="1" dirty="0" smtClean="0">
                <a:solidFill>
                  <a:srgbClr val="FFC000"/>
                </a:solidFill>
              </a:rPr>
              <a:t>) = 10 x (16 x 16 x 16) = 10 x 4096 = 40960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Add the results together: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2 + 192 + 768 + 40960 = 41922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So the decimal equivalent of A3C2 is 41922.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85776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Hexadecimal to Binary</a:t>
            </a:r>
            <a:br>
              <a:rPr lang="en-US" sz="2400" dirty="0" smtClean="0"/>
            </a:br>
            <a:r>
              <a:rPr lang="en-US" sz="2400" dirty="0" smtClean="0"/>
              <a:t>Conversion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1285860"/>
            <a:ext cx="5143536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Step 1: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Write down the hex number. If there are any, change the hex values represented by letters to their decimal equivalents.</a:t>
            </a:r>
          </a:p>
          <a:p>
            <a:r>
              <a:rPr lang="en-US" sz="2000" b="1" dirty="0" smtClean="0"/>
              <a:t>Step 2</a:t>
            </a:r>
            <a:r>
              <a:rPr lang="en-US" sz="2000" dirty="0" smtClean="0"/>
              <a:t>: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Each hex digit represents four binary digits and therefore is equal to a power of 2. The rightmost digit equals to 2</a:t>
            </a:r>
            <a:r>
              <a:rPr lang="en-US" baseline="30000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 (1), the next one equals to 2</a:t>
            </a:r>
            <a:r>
              <a:rPr lang="en-US" baseline="30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(2), the next one equals to 2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 (4) and the leftmost one equals to 2</a:t>
            </a:r>
            <a:r>
              <a:rPr lang="en-US" baseline="30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 (8). Write these numbers (8, 4, 2 and 1) below the hex values.</a:t>
            </a:r>
          </a:p>
          <a:p>
            <a:r>
              <a:rPr lang="en-US" sz="2000" b="1" dirty="0" smtClean="0"/>
              <a:t>Step 3</a:t>
            </a:r>
            <a:r>
              <a:rPr lang="en-US" sz="2000" dirty="0" smtClean="0"/>
              <a:t>: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Determine which powers of two (8, 4, 2 or 1) sum up to your hex digits. For example, if one of your hex values is 10, this means 8 and 2 sum up to 10 (4 and 1 are not used). If your hex number is 2, only 2 is used; 8, 4 and 1 are not.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4857760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Hexadecimal to Binary</a:t>
            </a:r>
            <a:br>
              <a:rPr lang="en-US" sz="2400" dirty="0" smtClean="0"/>
            </a:br>
            <a:r>
              <a:rPr lang="en-US" sz="2400" dirty="0" smtClean="0"/>
              <a:t>Conversion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1285860"/>
            <a:ext cx="5143536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Step 4</a:t>
            </a:r>
            <a:r>
              <a:rPr lang="en-US" sz="2000" dirty="0" smtClean="0"/>
              <a:t>: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 Write down 1 below those 8, 4, 2 and 1’s that are used. Write down 0 below those that are not used.</a:t>
            </a:r>
          </a:p>
          <a:p>
            <a:r>
              <a:rPr lang="en-US" sz="2000" b="1" dirty="0" smtClean="0"/>
              <a:t>Step 5</a:t>
            </a:r>
            <a:r>
              <a:rPr lang="en-US" sz="2000" dirty="0" smtClean="0"/>
              <a:t>: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Read the 1’s and 0’s from left to right to get the binary equivalent of the given hex number.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Let's apply these steps to the hex number (4FA)</a:t>
            </a:r>
            <a:r>
              <a:rPr lang="en-US" b="1" baseline="-25000" dirty="0" smtClean="0">
                <a:solidFill>
                  <a:srgbClr val="00B050"/>
                </a:solidFill>
              </a:rPr>
              <a:t>16</a:t>
            </a:r>
          </a:p>
          <a:p>
            <a:endParaRPr lang="en-US" b="1" baseline="-25000" dirty="0" smtClean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 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	4     F     A 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	4    15    10 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64344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Hexadecimal to Binary</a:t>
            </a:r>
            <a:br>
              <a:rPr lang="en-US" sz="2400" dirty="0" smtClean="0"/>
            </a:br>
            <a:r>
              <a:rPr lang="en-US" sz="2400" dirty="0" smtClean="0"/>
              <a:t>Conversion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Step  2:</a:t>
            </a:r>
          </a:p>
          <a:p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B050"/>
                </a:solidFill>
              </a:rPr>
              <a:t>  </a:t>
            </a:r>
            <a:r>
              <a:rPr lang="en-US" sz="2000" b="1" dirty="0" smtClean="0">
                <a:solidFill>
                  <a:srgbClr val="00B050"/>
                </a:solidFill>
              </a:rPr>
              <a:t>4              F          A </a:t>
            </a:r>
          </a:p>
          <a:p>
            <a:pPr lvl="2"/>
            <a:r>
              <a:rPr lang="en-US" sz="2000" b="1" dirty="0" smtClean="0">
                <a:solidFill>
                  <a:srgbClr val="00B050"/>
                </a:solidFill>
              </a:rPr>
              <a:t>  4            15         10 </a:t>
            </a:r>
          </a:p>
          <a:p>
            <a:pPr lvl="2"/>
            <a:r>
              <a:rPr lang="en-US" sz="2000" b="1" dirty="0" smtClean="0">
                <a:solidFill>
                  <a:srgbClr val="00B050"/>
                </a:solidFill>
              </a:rPr>
              <a:t>8421     8421    8421 </a:t>
            </a:r>
          </a:p>
          <a:p>
            <a:pPr lvl="2"/>
            <a:r>
              <a:rPr lang="en-US" sz="2000" b="1" dirty="0" smtClean="0">
                <a:solidFill>
                  <a:srgbClr val="00B050"/>
                </a:solidFill>
              </a:rPr>
              <a:t>0100     1111      1010 </a:t>
            </a:r>
          </a:p>
          <a:p>
            <a:r>
              <a:rPr lang="en-US" sz="2000" b="1" dirty="0" smtClean="0"/>
              <a:t>Step 3: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(4FA)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16</a:t>
            </a:r>
            <a:r>
              <a:rPr lang="en-US" sz="2000" b="1" dirty="0" smtClean="0">
                <a:solidFill>
                  <a:srgbClr val="00B050"/>
                </a:solidFill>
              </a:rPr>
              <a:t> = (10011111010)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Example 2: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B050"/>
                </a:solidFill>
              </a:rPr>
              <a:t>(2C1)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16</a:t>
            </a:r>
            <a:r>
              <a:rPr lang="en-US" sz="2000" b="1" dirty="0" smtClean="0">
                <a:solidFill>
                  <a:srgbClr val="00B050"/>
                </a:solidFill>
              </a:rPr>
              <a:t> = (1011000001)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pPr lvl="3"/>
            <a:r>
              <a:rPr lang="en-US" sz="2000" b="1" dirty="0" smtClean="0">
                <a:solidFill>
                  <a:srgbClr val="00B050"/>
                </a:solidFill>
              </a:rPr>
              <a:t>2 		C 	    1 </a:t>
            </a:r>
          </a:p>
          <a:p>
            <a:pPr lvl="3"/>
            <a:r>
              <a:rPr lang="en-US" sz="2000" b="1" dirty="0" smtClean="0">
                <a:solidFill>
                  <a:srgbClr val="00B050"/>
                </a:solidFill>
              </a:rPr>
              <a:t>2 		12 	    1 </a:t>
            </a:r>
          </a:p>
          <a:p>
            <a:pPr lvl="3"/>
            <a:r>
              <a:rPr lang="en-US" sz="2000" b="1" dirty="0" smtClean="0">
                <a:solidFill>
                  <a:srgbClr val="00B050"/>
                </a:solidFill>
              </a:rPr>
              <a:t>8421 	8421	 8421 </a:t>
            </a:r>
          </a:p>
          <a:p>
            <a:pPr lvl="3"/>
            <a:r>
              <a:rPr lang="en-US" sz="2000" b="1" dirty="0" smtClean="0">
                <a:solidFill>
                  <a:srgbClr val="00B050"/>
                </a:solidFill>
              </a:rPr>
              <a:t>0010 	1100 	  0001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64344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Hexadecimal To Octal</a:t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Method to Convert Hex to Octal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2"/>
                </a:solidFill>
              </a:rPr>
              <a:t>For each given hexadecimal number digit, write the equivalent binary number. If any of the binary equivalents are less than 4 digits, add 0’s to the left side.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2"/>
                </a:solidFill>
              </a:rPr>
              <a:t>Combine and make the groups of binary digits from right to left, each containing 3 digits. Add 0’s to the left if there are less than 3 digits in the last group.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2"/>
                </a:solidFill>
              </a:rPr>
              <a:t>Find the octal equivalent of each binary group.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78" y="464344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Hexadecimal To Octal</a:t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Example: </a:t>
            </a:r>
          </a:p>
          <a:p>
            <a:r>
              <a:rPr lang="en-US" sz="2000" b="1" dirty="0" smtClean="0"/>
              <a:t>Convert 1BC</a:t>
            </a:r>
            <a:r>
              <a:rPr lang="en-US" sz="2000" b="1" baseline="-25000" dirty="0" smtClean="0"/>
              <a:t>16</a:t>
            </a:r>
            <a:r>
              <a:rPr lang="en-US" sz="2000" b="1" dirty="0" smtClean="0"/>
              <a:t> into an octal number.</a:t>
            </a:r>
            <a:endParaRPr lang="en-US" sz="2000" dirty="0" smtClean="0"/>
          </a:p>
          <a:p>
            <a:r>
              <a:rPr lang="en-US" sz="2000" dirty="0" smtClean="0"/>
              <a:t>Solution: </a:t>
            </a:r>
          </a:p>
          <a:p>
            <a:r>
              <a:rPr lang="en-US" sz="2000" dirty="0" smtClean="0"/>
              <a:t>Given, 1BC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 is a hexadecimal number.</a:t>
            </a:r>
          </a:p>
          <a:p>
            <a:r>
              <a:rPr lang="en-US" sz="2000" dirty="0" smtClean="0"/>
              <a:t>1 → 0001, </a:t>
            </a:r>
          </a:p>
          <a:p>
            <a:r>
              <a:rPr lang="en-US" sz="2000" dirty="0" smtClean="0"/>
              <a:t>B → 1011, </a:t>
            </a:r>
          </a:p>
          <a:p>
            <a:r>
              <a:rPr lang="en-US" sz="2000" dirty="0" smtClean="0"/>
              <a:t>C →1100</a:t>
            </a:r>
          </a:p>
          <a:p>
            <a:r>
              <a:rPr lang="en-US" sz="2000" dirty="0" smtClean="0"/>
              <a:t>Now group them from right to left, each having 3 digits.</a:t>
            </a:r>
          </a:p>
          <a:p>
            <a:r>
              <a:rPr lang="en-US" sz="2000" dirty="0" smtClean="0"/>
              <a:t>000, 110, 111, 100</a:t>
            </a:r>
          </a:p>
          <a:p>
            <a:r>
              <a:rPr lang="en-US" sz="2000" dirty="0" smtClean="0"/>
              <a:t>000→0,</a:t>
            </a:r>
          </a:p>
          <a:p>
            <a:r>
              <a:rPr lang="en-US" sz="2000" dirty="0" smtClean="0"/>
              <a:t> 110 →6, </a:t>
            </a:r>
          </a:p>
          <a:p>
            <a:r>
              <a:rPr lang="en-US" sz="2000" dirty="0" smtClean="0"/>
              <a:t>111→7, </a:t>
            </a:r>
          </a:p>
          <a:p>
            <a:r>
              <a:rPr lang="en-US" sz="2000" dirty="0" smtClean="0"/>
              <a:t>100→4</a:t>
            </a:r>
          </a:p>
          <a:p>
            <a:r>
              <a:rPr lang="en-US" sz="2000" dirty="0" smtClean="0"/>
              <a:t>Hence, </a:t>
            </a:r>
            <a:r>
              <a:rPr lang="en-US" sz="2000" dirty="0" smtClean="0">
                <a:solidFill>
                  <a:schemeClr val="bg2"/>
                </a:solidFill>
              </a:rPr>
              <a:t>1BC</a:t>
            </a:r>
            <a:r>
              <a:rPr lang="en-US" sz="2000" baseline="-25000" dirty="0" smtClean="0">
                <a:solidFill>
                  <a:schemeClr val="bg2"/>
                </a:solidFill>
              </a:rPr>
              <a:t>16 </a:t>
            </a:r>
            <a:r>
              <a:rPr lang="en-US" sz="2000" dirty="0" smtClean="0">
                <a:solidFill>
                  <a:schemeClr val="bg2"/>
                </a:solidFill>
              </a:rPr>
              <a:t>= 674</a:t>
            </a:r>
            <a:r>
              <a:rPr lang="en-US" sz="2000" baseline="-25000" dirty="0" smtClean="0">
                <a:solidFill>
                  <a:schemeClr val="bg2"/>
                </a:solidFill>
              </a:rPr>
              <a:t>8</a:t>
            </a:r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68" y="2071678"/>
            <a:ext cx="5214974" cy="928694"/>
          </a:xfrm>
        </p:spPr>
        <p:txBody>
          <a:bodyPr/>
          <a:lstStyle/>
          <a:p>
            <a:pPr algn="ctr"/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Types of Number System</a:t>
            </a:r>
            <a:br>
              <a:rPr lang="en-US" sz="4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1785926"/>
            <a:ext cx="5043340" cy="1000132"/>
          </a:xfrm>
        </p:spPr>
        <p:txBody>
          <a:bodyPr>
            <a:normAutofit fontScale="25000" lnSpcReduction="20000"/>
          </a:bodyPr>
          <a:lstStyle/>
          <a:p>
            <a:endParaRPr lang="en-US" sz="8000" b="1" dirty="0" smtClean="0">
              <a:latin typeface="Gabriola" pitchFamily="82" charset="0"/>
            </a:endParaRPr>
          </a:p>
          <a:p>
            <a:r>
              <a:rPr lang="en-US" sz="9600" b="1" dirty="0" smtClean="0">
                <a:latin typeface="Gabriola" pitchFamily="82" charset="0"/>
              </a:rPr>
              <a:t> S.N                                 Number System  &amp; Description</a:t>
            </a:r>
          </a:p>
          <a:p>
            <a:pPr algn="l"/>
            <a:endParaRPr lang="en-US" sz="9600" dirty="0" smtClean="0">
              <a:latin typeface="Gabriola" pitchFamily="82" charset="0"/>
            </a:endParaRPr>
          </a:p>
          <a:p>
            <a:pPr algn="l"/>
            <a:r>
              <a:rPr lang="en-US" sz="9600" dirty="0" smtClean="0">
                <a:latin typeface="Gabriola" pitchFamily="82" charset="0"/>
              </a:rPr>
              <a:t>1		          </a:t>
            </a:r>
            <a:r>
              <a:rPr lang="en-US" sz="9600" b="1" dirty="0" smtClean="0">
                <a:latin typeface="Gabriola" pitchFamily="82" charset="0"/>
              </a:rPr>
              <a:t>Binary Number System</a:t>
            </a:r>
            <a:endParaRPr lang="en-US" sz="9600" dirty="0" smtClean="0">
              <a:latin typeface="Gabriola" pitchFamily="82" charset="0"/>
            </a:endParaRPr>
          </a:p>
          <a:p>
            <a:pPr algn="l"/>
            <a:r>
              <a:rPr lang="en-US" sz="9600" dirty="0" smtClean="0">
                <a:latin typeface="Gabriola" pitchFamily="82" charset="0"/>
              </a:rPr>
              <a:t>		          Base 2. Digits used: 0, 1</a:t>
            </a:r>
          </a:p>
          <a:p>
            <a:pPr algn="l"/>
            <a:r>
              <a:rPr lang="en-US" sz="9600" dirty="0" smtClean="0">
                <a:latin typeface="Gabriola" pitchFamily="82" charset="0"/>
              </a:rPr>
              <a:t>2		          </a:t>
            </a:r>
            <a:r>
              <a:rPr lang="en-US" sz="9600" b="1" dirty="0" smtClean="0">
                <a:latin typeface="Gabriola" pitchFamily="82" charset="0"/>
              </a:rPr>
              <a:t>Octal Number System</a:t>
            </a:r>
            <a:endParaRPr lang="en-US" sz="9600" dirty="0" smtClean="0">
              <a:latin typeface="Gabriola" pitchFamily="82" charset="0"/>
            </a:endParaRPr>
          </a:p>
          <a:p>
            <a:pPr algn="l"/>
            <a:r>
              <a:rPr lang="en-US" sz="9600" dirty="0" smtClean="0">
                <a:latin typeface="Gabriola" pitchFamily="82" charset="0"/>
              </a:rPr>
              <a:t>		          Base 8. Digits used: 0to 7</a:t>
            </a:r>
          </a:p>
          <a:p>
            <a:pPr algn="l"/>
            <a:r>
              <a:rPr lang="en-US" sz="9600" dirty="0" smtClean="0">
                <a:latin typeface="Gabriola" pitchFamily="82" charset="0"/>
              </a:rPr>
              <a:t>3	                            </a:t>
            </a:r>
            <a:r>
              <a:rPr lang="en-US" sz="9600" b="1" dirty="0" err="1" smtClean="0">
                <a:latin typeface="Gabriola" pitchFamily="82" charset="0"/>
              </a:rPr>
              <a:t>Hexa</a:t>
            </a:r>
            <a:r>
              <a:rPr lang="en-US" sz="9600" b="1" dirty="0" smtClean="0">
                <a:latin typeface="Gabriola" pitchFamily="82" charset="0"/>
              </a:rPr>
              <a:t> Decimal Number 	                             System</a:t>
            </a:r>
            <a:endParaRPr lang="en-US" sz="9600" dirty="0" smtClean="0">
              <a:latin typeface="Gabriola" pitchFamily="82" charset="0"/>
            </a:endParaRPr>
          </a:p>
          <a:p>
            <a:pPr algn="l"/>
            <a:r>
              <a:rPr lang="en-US" sz="9600" dirty="0" smtClean="0">
                <a:latin typeface="Gabriola" pitchFamily="82" charset="0"/>
              </a:rPr>
              <a:t>		           Base 16. Digits used: 0 to 9, 		           Letters used: A- F</a:t>
            </a:r>
          </a:p>
          <a:p>
            <a:pPr algn="l"/>
            <a:r>
              <a:rPr lang="en-US" sz="9600" dirty="0" smtClean="0">
                <a:latin typeface="Gabriola" pitchFamily="82" charset="0"/>
              </a:rPr>
              <a:t>4		          Decimal Number system 		          base: 10, Digits used: 0 to 9.</a:t>
            </a:r>
          </a:p>
          <a:p>
            <a:pPr algn="ctr"/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66FF66"/>
                </a:solidFill>
              </a:rPr>
              <a:t>The basic digital electronic circuit that has one or more inputs and single output is known as </a:t>
            </a:r>
            <a:r>
              <a:rPr lang="en-US" sz="2000" b="1" dirty="0" smtClean="0">
                <a:solidFill>
                  <a:srgbClr val="66FF66"/>
                </a:solidFill>
              </a:rPr>
              <a:t>Logic gate</a:t>
            </a:r>
            <a:r>
              <a:rPr lang="en-US" sz="2000" dirty="0" smtClean="0">
                <a:solidFill>
                  <a:srgbClr val="66FF66"/>
                </a:solidFill>
              </a:rPr>
              <a:t>. </a:t>
            </a:r>
          </a:p>
          <a:p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>
                <a:solidFill>
                  <a:srgbClr val="66FF66"/>
                </a:solidFill>
              </a:rPr>
              <a:t>Hence, the Logic gates are the building blocks of any digital system. We can classify these Logic gates into the following two categories.</a:t>
            </a:r>
          </a:p>
          <a:p>
            <a:endParaRPr lang="en-US" sz="2000" dirty="0" smtClean="0">
              <a:solidFill>
                <a:srgbClr val="66FF66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6FF66"/>
                </a:solidFill>
              </a:rPr>
              <a:t>Basic gates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6FF66"/>
                </a:solidFill>
              </a:rPr>
              <a:t>Universal gates</a:t>
            </a: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Basic gates are </a:t>
            </a:r>
          </a:p>
          <a:p>
            <a:pPr lvl="2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/>
                </a:solidFill>
              </a:rPr>
              <a:t> AND</a:t>
            </a:r>
          </a:p>
          <a:p>
            <a:pPr lvl="2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/>
                </a:solidFill>
              </a:rPr>
              <a:t> OR  </a:t>
            </a:r>
          </a:p>
          <a:p>
            <a:pPr lvl="2">
              <a:buClr>
                <a:srgbClr val="66FF66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/>
                </a:solidFill>
              </a:rPr>
              <a:t> NOT gates.</a:t>
            </a:r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AND gate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Clr>
                <a:schemeClr val="accent4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An AND gate is a digital circuit that has two or more inputs and produces an output, which is the </a:t>
            </a:r>
            <a:r>
              <a:rPr lang="en-US" sz="2000" b="1" dirty="0" smtClean="0">
                <a:solidFill>
                  <a:schemeClr val="bg1"/>
                </a:solidFill>
              </a:rPr>
              <a:t>logical AND</a:t>
            </a:r>
            <a:r>
              <a:rPr lang="en-US" sz="2000" dirty="0" smtClean="0">
                <a:solidFill>
                  <a:schemeClr val="bg1"/>
                </a:solidFill>
              </a:rPr>
              <a:t> of all those inputs.</a:t>
            </a:r>
          </a:p>
          <a:p>
            <a:pPr lvl="1">
              <a:buClr>
                <a:schemeClr val="accent4"/>
              </a:buClr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Clr>
                <a:schemeClr val="accent4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It is optional to represent the </a:t>
            </a:r>
            <a:r>
              <a:rPr lang="en-US" sz="2000" b="1" dirty="0" smtClean="0">
                <a:solidFill>
                  <a:schemeClr val="bg1"/>
                </a:solidFill>
              </a:rPr>
              <a:t>Logical AND</a:t>
            </a:r>
            <a:r>
              <a:rPr lang="en-US" sz="2000" dirty="0" smtClean="0">
                <a:solidFill>
                  <a:schemeClr val="bg1"/>
                </a:solidFill>
              </a:rPr>
              <a:t> with the symbol ‘.’.</a:t>
            </a:r>
          </a:p>
          <a:p>
            <a:pPr lvl="1">
              <a:buClr>
                <a:schemeClr val="accent4"/>
              </a:buClr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Clr>
                <a:schemeClr val="accent4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following table shows the </a:t>
            </a:r>
            <a:r>
              <a:rPr lang="en-US" sz="2000" b="1" dirty="0" smtClean="0">
                <a:solidFill>
                  <a:schemeClr val="bg1"/>
                </a:solidFill>
              </a:rPr>
              <a:t>truth table</a:t>
            </a:r>
            <a:r>
              <a:rPr lang="en-US" sz="2000" dirty="0" smtClean="0">
                <a:solidFill>
                  <a:schemeClr val="bg1"/>
                </a:solidFill>
              </a:rPr>
              <a:t> of 2-input AND gate.</a:t>
            </a:r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71934" y="4881052"/>
          <a:ext cx="3786213" cy="1922274"/>
        </p:xfrm>
        <a:graphic>
          <a:graphicData uri="http://schemas.openxmlformats.org/drawingml/2006/table">
            <a:tbl>
              <a:tblPr/>
              <a:tblGrid>
                <a:gridCol w="1120822"/>
                <a:gridCol w="1120822"/>
                <a:gridCol w="1544569"/>
              </a:tblGrid>
              <a:tr h="379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Y = A.B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5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AND gate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Here A, B are the inputs and Y is the output of two input AND gate.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If  both inputs are ‘1’, then only the output, Y is ‘1’. For remaining combinations of inputs, the output, Y is ‘0’.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following figure shows the </a:t>
            </a:r>
            <a:r>
              <a:rPr lang="en-US" b="1" dirty="0" smtClean="0">
                <a:solidFill>
                  <a:schemeClr val="bg1"/>
                </a:solidFill>
              </a:rPr>
              <a:t>symbol</a:t>
            </a:r>
            <a:r>
              <a:rPr lang="en-US" dirty="0" smtClean="0">
                <a:solidFill>
                  <a:schemeClr val="bg1"/>
                </a:solidFill>
              </a:rPr>
              <a:t> of an AND gate, which is having two inputs A, B and one output, Y.</a:t>
            </a:r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pic>
        <p:nvPicPr>
          <p:cNvPr id="9" name="Picture 8" descr="And G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929198"/>
            <a:ext cx="450059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 gate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An OR gate is a digital circuit that has two or more inputs and produces an output, which is the logical OR of all those inputs. 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This </a:t>
            </a:r>
            <a:r>
              <a:rPr lang="en-US" sz="2000" b="1" dirty="0" smtClean="0">
                <a:solidFill>
                  <a:schemeClr val="bg1"/>
                </a:solidFill>
              </a:rPr>
              <a:t>logical OR</a:t>
            </a:r>
            <a:r>
              <a:rPr lang="en-US" sz="2000" dirty="0" smtClean="0">
                <a:solidFill>
                  <a:schemeClr val="bg1"/>
                </a:solidFill>
              </a:rPr>
              <a:t> is represented with the symbol ‘+’.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The following table shows the </a:t>
            </a:r>
            <a:r>
              <a:rPr lang="en-US" sz="2000" b="1" dirty="0" smtClean="0">
                <a:solidFill>
                  <a:schemeClr val="bg1"/>
                </a:solidFill>
              </a:rPr>
              <a:t>truth table</a:t>
            </a:r>
            <a:r>
              <a:rPr lang="en-US" sz="2000" dirty="0" smtClean="0">
                <a:solidFill>
                  <a:schemeClr val="bg1"/>
                </a:solidFill>
              </a:rPr>
              <a:t> of 2-input OR gate.</a:t>
            </a:r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71933" y="4786320"/>
          <a:ext cx="3786214" cy="2019935"/>
        </p:xfrm>
        <a:graphic>
          <a:graphicData uri="http://schemas.openxmlformats.org/drawingml/2006/table">
            <a:tbl>
              <a:tblPr/>
              <a:tblGrid>
                <a:gridCol w="1120822"/>
                <a:gridCol w="1120822"/>
                <a:gridCol w="1544570"/>
              </a:tblGrid>
              <a:tr h="342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 = A + B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Here A, B are the inputs and Y is the output of two input OR gate.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 If both inputs are ‘0’, then only the output, Y is ‘0’. For remaining combinations of inputs, the output, Y is ‘1’.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The following figure shows the </a:t>
            </a:r>
            <a:r>
              <a:rPr lang="en-US" sz="2000" b="1" dirty="0" smtClean="0">
                <a:solidFill>
                  <a:schemeClr val="bg1"/>
                </a:solidFill>
              </a:rPr>
              <a:t>symbol</a:t>
            </a:r>
            <a:r>
              <a:rPr lang="en-US" sz="2000" dirty="0" smtClean="0">
                <a:solidFill>
                  <a:schemeClr val="bg1"/>
                </a:solidFill>
              </a:rPr>
              <a:t> of an OR gate, which is having two inputs A, B and one output, Y.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pic>
        <p:nvPicPr>
          <p:cNvPr id="57346" name="Picture 2" descr="Or G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072074"/>
            <a:ext cx="471490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 gate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 NOT gate is a digital circuit that has single input and single output.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output of NOT gate is the </a:t>
            </a:r>
            <a:r>
              <a:rPr lang="en-US" b="1" dirty="0" smtClean="0">
                <a:solidFill>
                  <a:schemeClr val="bg1"/>
                </a:solidFill>
              </a:rPr>
              <a:t>logical inversion</a:t>
            </a:r>
            <a:r>
              <a:rPr lang="en-US" dirty="0" smtClean="0">
                <a:solidFill>
                  <a:schemeClr val="bg1"/>
                </a:solidFill>
              </a:rPr>
              <a:t> of input. Hence, the NOT gate is also called as inverter.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following table shows the </a:t>
            </a:r>
            <a:r>
              <a:rPr lang="en-US" b="1" dirty="0" smtClean="0">
                <a:solidFill>
                  <a:schemeClr val="bg1"/>
                </a:solidFill>
              </a:rPr>
              <a:t>truth table</a:t>
            </a:r>
            <a:r>
              <a:rPr lang="en-US" dirty="0" smtClean="0">
                <a:solidFill>
                  <a:schemeClr val="bg1"/>
                </a:solidFill>
              </a:rPr>
              <a:t> of NOT gate.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4572008"/>
          <a:ext cx="2976246" cy="1500198"/>
        </p:xfrm>
        <a:graphic>
          <a:graphicData uri="http://schemas.openxmlformats.org/drawingml/2006/table">
            <a:tbl>
              <a:tblPr/>
              <a:tblGrid>
                <a:gridCol w="1488123"/>
                <a:gridCol w="1488123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 = A’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Here A and Y are the input and output of NOT gate respectively.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If the input, A is ‘0’, then the output, Y is ‘1’. Similarly, if the input, A is ‘1’, then the output, Y is ‘0’.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following figure shows the </a:t>
            </a:r>
            <a:r>
              <a:rPr lang="en-US" b="1" dirty="0" smtClean="0">
                <a:solidFill>
                  <a:schemeClr val="bg1"/>
                </a:solidFill>
              </a:rPr>
              <a:t>symbol</a:t>
            </a:r>
            <a:r>
              <a:rPr lang="en-US" dirty="0" smtClean="0">
                <a:solidFill>
                  <a:schemeClr val="bg1"/>
                </a:solidFill>
              </a:rPr>
              <a:t> of NOT gate, which is having one input, A and one output, Y.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pic>
        <p:nvPicPr>
          <p:cNvPr id="59394" name="Picture 2" descr="Not G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429132"/>
            <a:ext cx="464347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Universal Gates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928670"/>
            <a:ext cx="5143536" cy="1240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NAND &amp; NOR gates are called as </a:t>
            </a:r>
            <a:r>
              <a:rPr lang="en-US" b="1" dirty="0" smtClean="0">
                <a:solidFill>
                  <a:schemeClr val="bg1"/>
                </a:solidFill>
              </a:rPr>
              <a:t>universal gates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Because we can implement any Boolean function, which is in sum of products form by using NAND gates alone.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Similarly, we can implement any Boolean function, which is in product of sums form by using NOR gates alone.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NAND gate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NAND gate is a digital circuit that has two or more inputs and produces an output, which is the </a:t>
            </a:r>
            <a:r>
              <a:rPr lang="en-US" b="1" dirty="0" smtClean="0">
                <a:solidFill>
                  <a:schemeClr val="bg1"/>
                </a:solidFill>
              </a:rPr>
              <a:t>inversion of logical AND</a:t>
            </a:r>
            <a:r>
              <a:rPr lang="en-US" dirty="0" smtClean="0">
                <a:solidFill>
                  <a:schemeClr val="bg1"/>
                </a:solidFill>
              </a:rPr>
              <a:t> of all those inputs.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following table shows the </a:t>
            </a:r>
            <a:r>
              <a:rPr lang="en-US" b="1" dirty="0" smtClean="0">
                <a:solidFill>
                  <a:schemeClr val="bg1"/>
                </a:solidFill>
              </a:rPr>
              <a:t>truth table</a:t>
            </a:r>
            <a:r>
              <a:rPr lang="en-US" dirty="0" smtClean="0">
                <a:solidFill>
                  <a:schemeClr val="bg1"/>
                </a:solidFill>
              </a:rPr>
              <a:t> of 2-input NAND gate.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143512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Universal Gates </a:t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00496" y="1357298"/>
          <a:ext cx="3429024" cy="2019935"/>
        </p:xfrm>
        <a:graphic>
          <a:graphicData uri="http://schemas.openxmlformats.org/drawingml/2006/table">
            <a:tbl>
              <a:tblPr/>
              <a:tblGrid>
                <a:gridCol w="956937"/>
                <a:gridCol w="956937"/>
                <a:gridCol w="1515150"/>
              </a:tblGrid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 = 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MathJax_Math-italic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A.B)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’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45" marR="55245" marT="55245" marB="55245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143240" y="1142984"/>
            <a:ext cx="53578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Here A, B are the inputs and Y is the output of two input NAND gate. When both inputs are ‘1’, the output, Y is ‘0’.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If at least one of the input is zero, then the output, Y is ‘1’. This is just opposite to that of two input AND gate operation.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The following image shows the </a:t>
            </a:r>
            <a:r>
              <a:rPr lang="en-US" b="1" dirty="0" smtClean="0">
                <a:solidFill>
                  <a:schemeClr val="bg1"/>
                </a:solidFill>
              </a:rPr>
              <a:t>symbol</a:t>
            </a:r>
            <a:r>
              <a:rPr lang="en-US" dirty="0" smtClean="0">
                <a:solidFill>
                  <a:schemeClr val="bg1"/>
                </a:solidFill>
              </a:rPr>
              <a:t> of NAND gate, which is having two inputs A, B and one output, Y.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Universal Gates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NAND gate operation is same as that of AND gate followed by an inverter.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Now we will see how this gate can be used to make other gates.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2466" name="Picture 2" descr="NAND G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142984"/>
            <a:ext cx="4143404" cy="1428760"/>
          </a:xfrm>
          <a:prstGeom prst="rect">
            <a:avLst/>
          </a:prstGeom>
          <a:noFill/>
        </p:spPr>
      </p:pic>
      <p:pic>
        <p:nvPicPr>
          <p:cNvPr id="10" name="Picture 9" descr="Realization of NOT gate by NAND g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429132"/>
            <a:ext cx="51600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2285992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Binary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2285992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Characteristics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Uses two digits, 0 and 1.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Also called base 2 number system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Each position in a binary number represents 	power of the base (2). Example: 2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Examples:</a:t>
            </a:r>
            <a:endParaRPr lang="en-US" sz="2400" dirty="0" smtClean="0">
              <a:latin typeface="Gabriola" pitchFamily="82" charset="0"/>
            </a:endParaRPr>
          </a:p>
          <a:p>
            <a:pPr algn="l"/>
            <a:r>
              <a:rPr lang="en-US" sz="2400" dirty="0" smtClean="0">
                <a:latin typeface="Gabriola" pitchFamily="82" charset="0"/>
              </a:rPr>
              <a:t>	(10100)</a:t>
            </a:r>
            <a:r>
              <a:rPr lang="en-US" sz="2400" baseline="-25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, (11011)</a:t>
            </a:r>
            <a:r>
              <a:rPr lang="en-US" sz="2400" baseline="-25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, (11001)</a:t>
            </a:r>
            <a:r>
              <a:rPr lang="en-US" sz="2400" baseline="-25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, (000101)</a:t>
            </a:r>
            <a:r>
              <a:rPr lang="en-US" sz="2400" baseline="-25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, (011010)</a:t>
            </a:r>
            <a:r>
              <a:rPr lang="en-US" sz="2400" baseline="-25000" dirty="0" smtClean="0">
                <a:latin typeface="Gabriola" pitchFamily="82" charset="0"/>
              </a:rPr>
              <a:t>2</a:t>
            </a:r>
            <a:r>
              <a:rPr lang="en-US" sz="2400" dirty="0" smtClean="0">
                <a:latin typeface="Gabriola" pitchFamily="82" charset="0"/>
              </a:rPr>
              <a:t>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pPr algn="l"/>
            <a:r>
              <a:rPr lang="en-US" sz="2000" b="1" dirty="0" smtClean="0">
                <a:latin typeface="Gabriola" pitchFamily="82" charset="0"/>
              </a:rPr>
              <a:t/>
            </a:r>
            <a:br>
              <a:rPr lang="en-US" sz="2000" b="1" dirty="0" smtClean="0">
                <a:latin typeface="Gabriola" pitchFamily="82" charset="0"/>
              </a:rPr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Universal Gates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we will see the design of an AND gate from NAND gates.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9394" name="Picture 2" descr="universal nand g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00240"/>
            <a:ext cx="5205409" cy="166687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357554" y="3857628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NOR Gate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Logic diagram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9396" name="Picture 4" descr="NOR Logical 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929198"/>
            <a:ext cx="492922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542926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Basic Gates</a:t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Universal Gates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78" y="1142984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Truth Table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pic>
        <p:nvPicPr>
          <p:cNvPr id="64514" name="Picture 2" descr="NOR Truth 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200026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78579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Multiplexer and Demultiplexer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1.</a:t>
            </a:r>
            <a:r>
              <a:rPr lang="en-US" b="1" dirty="0" smtClean="0"/>
              <a:t> </a:t>
            </a:r>
            <a:r>
              <a:rPr lang="en-US" u="sng" dirty="0" smtClean="0">
                <a:hlinkClick r:id="rId2"/>
              </a:rPr>
              <a:t>Multiplexer</a:t>
            </a:r>
            <a:r>
              <a:rPr lang="en-US" b="1" dirty="0" smtClean="0"/>
              <a:t> 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Multiplexer is a data selector which takes several inputs and gives a single </a:t>
            </a:r>
            <a:r>
              <a:rPr lang="en-US" dirty="0" err="1" smtClean="0">
                <a:solidFill>
                  <a:schemeClr val="bg1"/>
                </a:solidFill>
              </a:rPr>
              <a:t>output.In</a:t>
            </a:r>
            <a:r>
              <a:rPr lang="en-US" dirty="0" smtClean="0">
                <a:solidFill>
                  <a:schemeClr val="bg1"/>
                </a:solidFill>
              </a:rPr>
              <a:t> multiplexer we have 2</a:t>
            </a:r>
            <a:r>
              <a:rPr lang="en-US" baseline="30000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 input lines and 1 output lines where n is the number of selection lines.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pic>
        <p:nvPicPr>
          <p:cNvPr id="59394" name="Picture 2" descr="Lightbo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7496"/>
            <a:ext cx="544830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785794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Multiplexer and Demultiplexer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2. Demultiplexer :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Demultiplexer is a data distributor which takes a single input and gives several </a:t>
            </a:r>
            <a:r>
              <a:rPr lang="en-US" dirty="0" err="1" smtClean="0">
                <a:solidFill>
                  <a:schemeClr val="bg1"/>
                </a:solidFill>
              </a:rPr>
              <a:t>outputs.In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demultiplexer</a:t>
            </a:r>
            <a:r>
              <a:rPr lang="en-US" dirty="0" smtClean="0">
                <a:solidFill>
                  <a:schemeClr val="bg1"/>
                </a:solidFill>
              </a:rPr>
              <a:t> we have 1 input and 2</a:t>
            </a:r>
            <a:r>
              <a:rPr lang="en-US" baseline="30000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 output lines where n is the selection line.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pic>
        <p:nvPicPr>
          <p:cNvPr id="66562" name="Picture 2" descr="Light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00372"/>
            <a:ext cx="4886349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285728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/>
              <a:t>Multiplexer </a:t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Understanding 4-to-1 Multiplexer: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The 4-to-1 multiplexer has 4 input bit, 2 control bits, and 1 output bit. The four input bits are D0,D1,D2 and D3. only one of this is transmitted to the output y.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 The output depends on the value of AB which is the control input. The control input determines which of the input data bit is transmitted to the output.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For instance, as shown in fig. when AB = 00, the upper AND gate is enabled while all other AND gates are disabled. Therefore, data bit D0 is transmitted to the output, giving Y = Do.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35716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4-to-1 Multiplexer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pic>
        <p:nvPicPr>
          <p:cNvPr id="10" name="Picture 9" descr="https://www.electronicshub.org/wp-content/uploads/2013/12/4-to-1-Multiplexer-Circuit-Diagra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142984"/>
            <a:ext cx="573024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35716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4-to-1 DE-Multiplexer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00364" y="1214422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1x4 De-Multiplexer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1x4 De-Multiplexer has one input I, two selection lines, s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&amp; s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 and four outputs Y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, Y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, Y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&amp;Y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The </a:t>
            </a:r>
            <a:r>
              <a:rPr lang="en-US" b="1" dirty="0" smtClean="0">
                <a:solidFill>
                  <a:schemeClr val="bg1"/>
                </a:solidFill>
              </a:rPr>
              <a:t>block diagram</a:t>
            </a:r>
            <a:r>
              <a:rPr lang="en-US" dirty="0" smtClean="0">
                <a:solidFill>
                  <a:schemeClr val="bg1"/>
                </a:solidFill>
              </a:rPr>
              <a:t> of 1x4 De-Multiplexer is shown in the following figure.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4" name="Picture 13" descr="1 to 4 De-Multiplex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00438"/>
            <a:ext cx="5715000" cy="32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35716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4-to-1 </a:t>
            </a:r>
            <a:r>
              <a:rPr lang="en-US" sz="2400" dirty="0" err="1" smtClean="0">
                <a:solidFill>
                  <a:schemeClr val="bg1"/>
                </a:solidFill>
              </a:rPr>
              <a:t>DEMultiplexer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00364" y="1214422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The single input ‘I’ will be connected to one of the four outputs, Y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 to Y</a:t>
            </a:r>
            <a:r>
              <a:rPr lang="en-US" baseline="-25000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 based on the values of selection lines s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&amp; s0.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The </a:t>
            </a:r>
            <a:r>
              <a:rPr lang="en-US" b="1" dirty="0" smtClean="0">
                <a:solidFill>
                  <a:schemeClr val="bg1"/>
                </a:solidFill>
              </a:rPr>
              <a:t>Truth table</a:t>
            </a:r>
            <a:r>
              <a:rPr lang="en-US" dirty="0" smtClean="0">
                <a:solidFill>
                  <a:schemeClr val="bg1"/>
                </a:solidFill>
              </a:rPr>
              <a:t> of 1x4 De-Multiplexer is shown below.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86116" y="3571876"/>
          <a:ext cx="5455920" cy="2785999"/>
        </p:xfrm>
        <a:graphic>
          <a:graphicData uri="http://schemas.openxmlformats.org/drawingml/2006/table">
            <a:tbl>
              <a:tblPr/>
              <a:tblGrid>
                <a:gridCol w="909320"/>
                <a:gridCol w="909320"/>
                <a:gridCol w="909320"/>
                <a:gridCol w="909320"/>
                <a:gridCol w="909320"/>
                <a:gridCol w="909320"/>
              </a:tblGrid>
              <a:tr h="4078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Selection Inputs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Outputs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baseline="-25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800" b="1" baseline="-25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357166"/>
            <a:ext cx="5105400" cy="107157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4-to-1 </a:t>
            </a:r>
            <a:r>
              <a:rPr lang="en-US" sz="2400" dirty="0" err="1" smtClean="0">
                <a:solidFill>
                  <a:schemeClr val="bg1"/>
                </a:solidFill>
              </a:rPr>
              <a:t>DEMultiplexer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6182" y="5357826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86182" y="4429132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-5417"/>
            <a:ext cx="51435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b="1" dirty="0" smtClean="0">
              <a:solidFill>
                <a:schemeClr val="accent4"/>
              </a:solidFill>
            </a:endParaRPr>
          </a:p>
          <a:p>
            <a:pPr lvl="2"/>
            <a:endParaRPr lang="en-US" sz="2000" dirty="0" smtClean="0">
              <a:solidFill>
                <a:srgbClr val="66FF66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142984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6116" y="1071546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3306" y="42148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00364" y="1214422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 From the above Truth table, we can directly write the </a:t>
            </a:r>
            <a:r>
              <a:rPr lang="en-US" b="1" dirty="0" smtClean="0">
                <a:solidFill>
                  <a:schemeClr val="bg1"/>
                </a:solidFill>
              </a:rPr>
              <a:t>Boolean functions</a:t>
            </a:r>
            <a:r>
              <a:rPr lang="en-US" dirty="0" smtClean="0">
                <a:solidFill>
                  <a:schemeClr val="bg1"/>
                </a:solidFill>
              </a:rPr>
              <a:t> for each output as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Y3=s1s0I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Y2=s1s0′I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Y1=s1′s0I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Y0=s1′s0′I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4" name="Picture 13" descr="1x4 De-Multiplexer Circuit Diagram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14686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2285992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Binary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857364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 Example</a:t>
            </a:r>
          </a:p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Gabriola" pitchFamily="82" charset="0"/>
              </a:rPr>
              <a:t>Binary Number : 10101</a:t>
            </a:r>
            <a:r>
              <a:rPr lang="en-US" sz="2400" b="1" baseline="-25000" dirty="0" smtClean="0">
                <a:solidFill>
                  <a:srgbClr val="000000"/>
                </a:solidFill>
                <a:latin typeface="Gabriola" pitchFamily="82" charset="0"/>
              </a:rPr>
              <a:t>2</a:t>
            </a:r>
            <a:endParaRPr lang="en-US" sz="2400" b="1" dirty="0" smtClean="0">
              <a:solidFill>
                <a:srgbClr val="000000"/>
              </a:solidFill>
              <a:latin typeface="Gabriola" pitchFamily="82" charset="0"/>
            </a:endParaRPr>
          </a:p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Gabriola" pitchFamily="82" charset="0"/>
              </a:rPr>
              <a:t>Calculating Decimal Equivalent −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Binary </a:t>
            </a:r>
            <a:r>
              <a:rPr lang="en-US" sz="2400" b="1" dirty="0" err="1" smtClean="0">
                <a:latin typeface="Gabriola" pitchFamily="82" charset="0"/>
              </a:rPr>
              <a:t>NumberDecimal</a:t>
            </a:r>
            <a:r>
              <a:rPr lang="en-US" sz="2400" b="1" dirty="0" smtClean="0">
                <a:latin typeface="Gabriola" pitchFamily="82" charset="0"/>
              </a:rPr>
              <a:t> Number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1 :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10101</a:t>
            </a:r>
            <a:r>
              <a:rPr lang="en-US" sz="2400" b="1" baseline="-25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((1 × 2</a:t>
            </a:r>
            <a:r>
              <a:rPr lang="en-US" sz="2400" b="1" baseline="30000" dirty="0" smtClean="0">
                <a:latin typeface="Gabriola" pitchFamily="82" charset="0"/>
              </a:rPr>
              <a:t>4</a:t>
            </a:r>
            <a:r>
              <a:rPr lang="en-US" sz="2400" b="1" dirty="0" smtClean="0">
                <a:latin typeface="Gabriola" pitchFamily="82" charset="0"/>
              </a:rPr>
              <a:t>) + (0 × 2</a:t>
            </a:r>
            <a:r>
              <a:rPr lang="en-US" sz="2400" b="1" baseline="30000" dirty="0" smtClean="0">
                <a:latin typeface="Gabriola" pitchFamily="82" charset="0"/>
              </a:rPr>
              <a:t>3</a:t>
            </a:r>
            <a:r>
              <a:rPr lang="en-US" sz="2400" b="1" dirty="0" smtClean="0">
                <a:latin typeface="Gabriola" pitchFamily="82" charset="0"/>
              </a:rPr>
              <a:t>) + (1 × 2</a:t>
            </a:r>
            <a:r>
              <a:rPr lang="en-US" sz="2400" b="1" baseline="30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) + (0 × 2</a:t>
            </a:r>
            <a:r>
              <a:rPr lang="en-US" sz="2400" b="1" baseline="30000" dirty="0" smtClean="0">
                <a:latin typeface="Gabriola" pitchFamily="82" charset="0"/>
              </a:rPr>
              <a:t>1</a:t>
            </a:r>
            <a:r>
              <a:rPr lang="en-US" sz="2400" b="1" dirty="0" smtClean="0">
                <a:latin typeface="Gabriola" pitchFamily="82" charset="0"/>
              </a:rPr>
              <a:t>) + (1 × 2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  <a:r>
              <a:rPr lang="en-US" sz="2400" b="1" dirty="0" smtClean="0">
                <a:latin typeface="Gabriola" pitchFamily="82" charset="0"/>
              </a:rPr>
              <a:t>))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2: 10101</a:t>
            </a:r>
            <a:r>
              <a:rPr lang="en-US" sz="2400" b="1" baseline="-25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(16 + 0 + 4 + 0 + 1)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Step 3:   10101</a:t>
            </a:r>
            <a:r>
              <a:rPr lang="en-US" sz="2400" b="1" baseline="-25000" dirty="0" smtClean="0">
                <a:latin typeface="Gabriola" pitchFamily="82" charset="0"/>
              </a:rPr>
              <a:t>2   </a:t>
            </a:r>
            <a:r>
              <a:rPr lang="en-US" sz="2400" b="1" dirty="0" smtClean="0">
                <a:latin typeface="Gabriola" pitchFamily="82" charset="0"/>
              </a:rPr>
              <a:t>-   21</a:t>
            </a:r>
            <a:r>
              <a:rPr lang="en-US" sz="2400" b="1" baseline="-25000" dirty="0" smtClean="0">
                <a:latin typeface="Gabriola" pitchFamily="82" charset="0"/>
              </a:rPr>
              <a:t>10</a:t>
            </a:r>
          </a:p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Gabriola" pitchFamily="82" charset="0"/>
              </a:rPr>
              <a:t>Note: 10101</a:t>
            </a:r>
            <a:r>
              <a:rPr lang="en-US" sz="2400" b="1" baseline="-25000" dirty="0" smtClean="0">
                <a:solidFill>
                  <a:srgbClr val="000000"/>
                </a:solidFill>
                <a:latin typeface="Gabriola" pitchFamily="82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Gabriola" pitchFamily="82" charset="0"/>
              </a:rPr>
              <a:t> is normally written as 10101.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3143248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Decimal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2143116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 The decimal numbers are used in our day to day life. The decimal number system contains ten digits from  0 to 9(base 10).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Here, the successive place value or position, left to the decimal point holds units, tens, hundreds, thousands, and so on.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The 0 is the minimum value of the digit, and 9 is the maximum value of the digit.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3071810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Decimal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1928802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For example: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The decimal number 2541 consist of the digit 1 in the unit position, 4 in the tens position, 5 in the hundreds position, and 2 in the thousand positions and the value will be written as: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= (2×1000) + (5×100) + (4×10) + (1×1) (2×10</a:t>
            </a:r>
            <a:r>
              <a:rPr lang="en-US" sz="2400" b="1" baseline="30000" dirty="0" smtClean="0">
                <a:latin typeface="Gabriola" pitchFamily="82" charset="0"/>
              </a:rPr>
              <a:t>3</a:t>
            </a:r>
            <a:r>
              <a:rPr lang="en-US" sz="2400" b="1" dirty="0" smtClean="0">
                <a:latin typeface="Gabriola" pitchFamily="82" charset="0"/>
              </a:rPr>
              <a:t>) + (5×10</a:t>
            </a:r>
            <a:r>
              <a:rPr lang="en-US" sz="2400" b="1" baseline="30000" dirty="0" smtClean="0">
                <a:latin typeface="Gabriola" pitchFamily="82" charset="0"/>
              </a:rPr>
              <a:t>2</a:t>
            </a:r>
            <a:r>
              <a:rPr lang="en-US" sz="2400" b="1" dirty="0" smtClean="0">
                <a:latin typeface="Gabriola" pitchFamily="82" charset="0"/>
              </a:rPr>
              <a:t>) + (4×10</a:t>
            </a:r>
            <a:r>
              <a:rPr lang="en-US" sz="2400" b="1" baseline="30000" dirty="0" smtClean="0">
                <a:latin typeface="Gabriola" pitchFamily="82" charset="0"/>
              </a:rPr>
              <a:t>1</a:t>
            </a:r>
            <a:r>
              <a:rPr lang="en-US" sz="2400" b="1" dirty="0" smtClean="0">
                <a:latin typeface="Gabriola" pitchFamily="82" charset="0"/>
              </a:rPr>
              <a:t>) + (1×10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  <a:r>
              <a:rPr lang="en-US" sz="2400" b="1" dirty="0" smtClean="0">
                <a:latin typeface="Gabriola" pitchFamily="82" charset="0"/>
              </a:rPr>
              <a:t>)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= 2000 + 500 + 40 + 1 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=2541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4071942"/>
            <a:ext cx="5105400" cy="1071570"/>
          </a:xfrm>
        </p:spPr>
        <p:txBody>
          <a:bodyPr/>
          <a:lstStyle/>
          <a:p>
            <a:pPr algn="ctr"/>
            <a:r>
              <a:rPr lang="en-US" b="0" dirty="0" smtClean="0"/>
              <a:t>Octal Number System</a:t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2786058"/>
            <a:ext cx="5114778" cy="392909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abriola" pitchFamily="82" charset="0"/>
              </a:rPr>
              <a:t>Characteristics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Uses eight digits, 0,1,2,3,4,5,6,7.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Also called base 8 number system</a:t>
            </a:r>
          </a:p>
          <a:p>
            <a:pPr algn="l"/>
            <a:r>
              <a:rPr lang="en-US" sz="2400" b="1" dirty="0" smtClean="0">
                <a:latin typeface="Gabriola" pitchFamily="82" charset="0"/>
              </a:rPr>
              <a:t>	Each position in an octal number represents 	a 0 power of the base (8). Example: 8</a:t>
            </a:r>
            <a:r>
              <a:rPr lang="en-US" sz="2400" b="1" baseline="30000" dirty="0" smtClean="0">
                <a:latin typeface="Gabriola" pitchFamily="82" charset="0"/>
              </a:rPr>
              <a:t>0</a:t>
            </a:r>
          </a:p>
          <a:p>
            <a:pPr algn="l"/>
            <a:endParaRPr lang="en-US" sz="2400" b="1" dirty="0" smtClean="0">
              <a:latin typeface="Gabriola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Gabriola" pitchFamily="82" charset="0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1514</Words>
  <Application>Microsoft Office PowerPoint</Application>
  <PresentationFormat>On-screen Show (4:3)</PresentationFormat>
  <Paragraphs>960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Opulent</vt:lpstr>
      <vt:lpstr>DIGITAL LOGIC</vt:lpstr>
      <vt:lpstr>iNTRODUCTION</vt:lpstr>
      <vt:lpstr>Types of Number System  </vt:lpstr>
      <vt:lpstr>Types of Number System  </vt:lpstr>
      <vt:lpstr>Binary Number System   </vt:lpstr>
      <vt:lpstr>Binary Number System   </vt:lpstr>
      <vt:lpstr>Decimal Number System     </vt:lpstr>
      <vt:lpstr>Decimal Number System     </vt:lpstr>
      <vt:lpstr>Octal Number System      </vt:lpstr>
      <vt:lpstr>Octal Number System      </vt:lpstr>
      <vt:lpstr>Hexadecimal Number System       </vt:lpstr>
      <vt:lpstr>Hexadecimal Number System       </vt:lpstr>
      <vt:lpstr>Number Base Conversion        </vt:lpstr>
      <vt:lpstr>Number Base Conversion        </vt:lpstr>
      <vt:lpstr>Number Base Conversion        </vt:lpstr>
      <vt:lpstr>Decimal Number to other Bases Conversion         </vt:lpstr>
      <vt:lpstr>Decimal to Binary         </vt:lpstr>
      <vt:lpstr>Decimal to Octal         </vt:lpstr>
      <vt:lpstr>Decimal to Hexa-Decimal Conversion           </vt:lpstr>
      <vt:lpstr>Decimal to Hexa-Decimal Conversion           </vt:lpstr>
      <vt:lpstr>Binary numer system to other number system          </vt:lpstr>
      <vt:lpstr>Binary to Octal         </vt:lpstr>
      <vt:lpstr>Binary to Octal         </vt:lpstr>
      <vt:lpstr>Binary to Decimal number system          </vt:lpstr>
      <vt:lpstr>Binary to Decimal number system          </vt:lpstr>
      <vt:lpstr>Binary to Decimal number system          </vt:lpstr>
      <vt:lpstr> Binary to Hexadecimal number system          </vt:lpstr>
      <vt:lpstr> Binary to Hexadecimal number system          </vt:lpstr>
      <vt:lpstr> Binary to Hexadecimal number system          </vt:lpstr>
      <vt:lpstr> Convert Octal to Binary Using Table           </vt:lpstr>
      <vt:lpstr> Convert Octal to Binary Using Table           </vt:lpstr>
      <vt:lpstr> octal to decimal conversion           </vt:lpstr>
      <vt:lpstr> octal to decimal conversion           </vt:lpstr>
      <vt:lpstr> Hexadecimal to Decimal           </vt:lpstr>
      <vt:lpstr> Hexadecimal to Binary Conversion          </vt:lpstr>
      <vt:lpstr> Hexadecimal to Binary Conversion          </vt:lpstr>
      <vt:lpstr> Hexadecimal to Binary Conversion          </vt:lpstr>
      <vt:lpstr> Hexadecimal To Octal         </vt:lpstr>
      <vt:lpstr> Hexadecimal To Octal         </vt:lpstr>
      <vt:lpstr> Basic Gates  Gates           </vt:lpstr>
      <vt:lpstr> Basic Gates  Basic Gates           </vt:lpstr>
      <vt:lpstr> Basic Gates  Basic Gates           </vt:lpstr>
      <vt:lpstr> Basic Gates  Basic Gates           </vt:lpstr>
      <vt:lpstr> Basic Gates  Basic Gates           </vt:lpstr>
      <vt:lpstr> Basic Gates  Basic Gates           </vt:lpstr>
      <vt:lpstr> Basic Gates  Basic Gates           </vt:lpstr>
      <vt:lpstr> Basic Gates  Universal Gates           </vt:lpstr>
      <vt:lpstr>    Universal Gates           </vt:lpstr>
      <vt:lpstr> Basic Gates   Universal Gates            </vt:lpstr>
      <vt:lpstr> Basic Gates   Universal Gates            </vt:lpstr>
      <vt:lpstr> Basic Gates   Universal Gates            </vt:lpstr>
      <vt:lpstr>Multiplexer and Demultiplexer  </vt:lpstr>
      <vt:lpstr>Multiplexer and Demultiplexer  </vt:lpstr>
      <vt:lpstr>Multiplexer  </vt:lpstr>
      <vt:lpstr>4-to-1 Multiplexer  </vt:lpstr>
      <vt:lpstr>4-to-1 DE-Multiplexer  </vt:lpstr>
      <vt:lpstr>4-to-1 DEMultiplexer  </vt:lpstr>
      <vt:lpstr>4-to-1 DEMultiplexer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LOGIC</dc:title>
  <dc:creator>jafri</dc:creator>
  <cp:lastModifiedBy>jafri</cp:lastModifiedBy>
  <cp:revision>95</cp:revision>
  <dcterms:created xsi:type="dcterms:W3CDTF">2020-12-30T06:16:27Z</dcterms:created>
  <dcterms:modified xsi:type="dcterms:W3CDTF">2023-04-07T12:18:54Z</dcterms:modified>
</cp:coreProperties>
</file>